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7" r:id="rId4"/>
    <p:sldId id="258" r:id="rId5"/>
    <p:sldId id="259" r:id="rId6"/>
    <p:sldId id="263" r:id="rId7"/>
    <p:sldId id="260" r:id="rId8"/>
    <p:sldId id="261" r:id="rId9"/>
    <p:sldId id="264" r:id="rId10"/>
    <p:sldId id="314" r:id="rId11"/>
    <p:sldId id="265" r:id="rId12"/>
    <p:sldId id="268" r:id="rId13"/>
    <p:sldId id="279" r:id="rId14"/>
    <p:sldId id="274" r:id="rId15"/>
    <p:sldId id="273" r:id="rId16"/>
    <p:sldId id="276" r:id="rId17"/>
    <p:sldId id="270" r:id="rId18"/>
    <p:sldId id="275" r:id="rId19"/>
    <p:sldId id="272" r:id="rId20"/>
    <p:sldId id="277" r:id="rId21"/>
    <p:sldId id="278" r:id="rId22"/>
    <p:sldId id="315" r:id="rId23"/>
    <p:sldId id="271" r:id="rId24"/>
    <p:sldId id="316" r:id="rId25"/>
    <p:sldId id="280" r:id="rId26"/>
    <p:sldId id="317" r:id="rId27"/>
    <p:sldId id="281" r:id="rId28"/>
    <p:sldId id="318" r:id="rId29"/>
    <p:sldId id="282" r:id="rId30"/>
    <p:sldId id="319" r:id="rId31"/>
    <p:sldId id="283" r:id="rId32"/>
    <p:sldId id="320" r:id="rId33"/>
    <p:sldId id="284" r:id="rId34"/>
    <p:sldId id="321" r:id="rId35"/>
    <p:sldId id="285" r:id="rId36"/>
    <p:sldId id="322" r:id="rId37"/>
    <p:sldId id="286" r:id="rId38"/>
    <p:sldId id="323" r:id="rId39"/>
    <p:sldId id="287" r:id="rId40"/>
    <p:sldId id="324" r:id="rId41"/>
    <p:sldId id="312" r:id="rId42"/>
    <p:sldId id="325" r:id="rId43"/>
    <p:sldId id="288" r:id="rId44"/>
    <p:sldId id="326"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7" r:id="rId63"/>
    <p:sldId id="308" r:id="rId64"/>
    <p:sldId id="306" r:id="rId65"/>
    <p:sldId id="309" r:id="rId66"/>
    <p:sldId id="310" r:id="rId67"/>
    <p:sldId id="313" r:id="rId68"/>
    <p:sldId id="311"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7ED8039-C060-4DEB-BD1F-539EEBF3AE6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D8039-C060-4DEB-BD1F-539EEBF3AE6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ED8039-C060-4DEB-BD1F-539EEBF3AE6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E0E991-4420-4D70-99BA-CA65C8F6B969}" type="datetimeFigureOut">
              <a:rPr lang="en-US" smtClean="0"/>
              <a:pPr/>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ED8039-C060-4DEB-BD1F-539EEBF3AE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7E0E991-4420-4D70-99BA-CA65C8F6B969}" type="datetimeFigureOut">
              <a:rPr lang="en-US" smtClean="0"/>
              <a:pPr/>
              <a:t>1/16/2014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7ED8039-C060-4DEB-BD1F-539EEBF3AE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7E0E991-4420-4D70-99BA-CA65C8F6B969}" type="datetimeFigureOut">
              <a:rPr lang="en-US" smtClean="0"/>
              <a:pPr/>
              <a:t>1/16/2014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7ED8039-C060-4DEB-BD1F-539EEBF3AE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3.xml"/><Relationship Id="rId1" Type="http://schemas.openxmlformats.org/officeDocument/2006/relationships/audio" Target="../media/audio1.wav"/><Relationship Id="rId5" Type="http://schemas.openxmlformats.org/officeDocument/2006/relationships/image" Target="../media/image18.png"/><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hyperlink" Target="http://blogs.japanesepod101.com/files/2007/03/007_032407_drivers_license11.jpg" TargetMode="Externa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18.pn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1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vmlDrawing" Target="../drawings/vmlDrawing5.vml"/><Relationship Id="rId6" Type="http://schemas.openxmlformats.org/officeDocument/2006/relationships/image" Target="../media/image18.png"/><Relationship Id="rId5" Type="http://schemas.openxmlformats.org/officeDocument/2006/relationships/image" Target="../media/image11.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2.xml"/><Relationship Id="rId7"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vmlDrawing" Target="../drawings/vmlDrawing6.vml"/><Relationship Id="rId6" Type="http://schemas.openxmlformats.org/officeDocument/2006/relationships/hyperlink" Target="http://images.google.com/imgres?imgurl=http://www.lisburncity.gov.uk/filestore/images/Raw-Meat-1.jpg&amp;imgrefurl=http://www.lisburncity.gov.uk/your-city-council/council-departments/environmental-services/environmental-health/food-control/a-z-food-safety/&amp;h=425&amp;w=600&amp;sz=80&amp;hl=en&amp;start=20&amp;um=1&amp;tbnid=EArbjuLRLLoE7M:&amp;tbnh=96&amp;tbnw=135&amp;prev=/images?q=meat&amp;um=1&amp;hl=en&amp;safe=active&amp;rlz=1T4DMUS_enUS258US260&amp;sa=N" TargetMode="Externa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logs.japanesepod101.com/files/2007/03/007_032407_drivers_license11.jp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thinkexist.com/quotation/-tis_my_opinion_every_man_cheats_in_his_own_way/196915.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thinkexist.com/quotation/-tis_my_opinion_every_man_cheats_in_his_own_way/196915.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thinkexist.com/quotation/-tis_my_opinion_every_man_cheats_in_his_own_way/19691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thinkexist.com/quotation/-tis_my_opinion_every_man_cheats_in_his_own_way/196915.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10.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jpeg"/><Relationship Id="rId5" Type="http://schemas.openxmlformats.org/officeDocument/2006/relationships/hyperlink" Target="http://images.google.com/imgres?imgurl=http://www.lisburncity.gov.uk/filestore/images/Raw-Meat-1.jpg&amp;imgrefurl=http://www.lisburncity.gov.uk/your-city-council/council-departments/environmental-services/environmental-health/food-control/a-z-food-safety/&amp;h=425&amp;w=600&amp;sz=80&amp;hl=en&amp;start=20&amp;um=1&amp;tbnid=EArbjuLRLLoE7M:&amp;tbnh=96&amp;tbnw=135&amp;prev=/images?q=meat&amp;um=1&amp;hl=en&amp;safe=active&amp;rlz=1T4DMUS_enUS258US260&amp;sa=N" TargetMode="Externa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How to Remember </a:t>
            </a:r>
            <a:r>
              <a:rPr lang="en-US" dirty="0" smtClean="0"/>
              <a:t>the</a:t>
            </a:r>
            <a:r>
              <a:rPr smtClean="0"/>
              <a:t> Parts of an essay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12064"/>
            <a:ext cx="8482350" cy="777240"/>
          </a:xfrm>
        </p:spPr>
        <p:txBody>
          <a:bodyPr/>
          <a:lstStyle/>
          <a:p>
            <a:r>
              <a:rPr lang="en-US" dirty="0" smtClean="0"/>
              <a:t>Restatement of Thesis- The three parts of the most important sentence are renamed conceptually but in a new sentence (NOT word-for-word the same)</a:t>
            </a:r>
            <a:endParaRPr lang="en-US" dirty="0"/>
          </a:p>
        </p:txBody>
      </p:sp>
      <p:pic>
        <p:nvPicPr>
          <p:cNvPr id="4" name="Picture 3"/>
          <p:cNvPicPr>
            <a:picLocks noChangeAspect="1" noChangeArrowheads="1"/>
          </p:cNvPicPr>
          <p:nvPr/>
        </p:nvPicPr>
        <p:blipFill>
          <a:blip r:embed="rId2" cstate="print">
            <a:duotone>
              <a:prstClr val="black"/>
              <a:schemeClr val="tx2">
                <a:tint val="45000"/>
                <a:satMod val="400000"/>
              </a:schemeClr>
            </a:duotone>
          </a:blip>
          <a:stretch>
            <a:fillRect/>
          </a:stretch>
        </p:blipFill>
        <p:spPr bwMode="auto">
          <a:xfrm>
            <a:off x="5257800" y="3581400"/>
            <a:ext cx="2334575" cy="2584491"/>
          </a:xfrm>
          <a:prstGeom prst="rect">
            <a:avLst/>
          </a:prstGeom>
          <a:noFill/>
          <a:ln>
            <a:noFill/>
          </a:ln>
          <a:scene3d>
            <a:camera prst="isometricOffAxis1Left"/>
            <a:lightRig rig="threePt" dir="t"/>
          </a:scene3d>
        </p:spPr>
      </p:pic>
      <p:pic>
        <p:nvPicPr>
          <p:cNvPr id="5" name="Picture 3"/>
          <p:cNvPicPr>
            <a:picLocks noChangeAspect="1" noChangeArrowheads="1"/>
          </p:cNvPicPr>
          <p:nvPr/>
        </p:nvPicPr>
        <p:blipFill>
          <a:blip r:embed="rId2" cstate="print"/>
          <a:stretch>
            <a:fillRect/>
          </a:stretch>
        </p:blipFill>
        <p:spPr bwMode="auto">
          <a:xfrm>
            <a:off x="2133600" y="3657600"/>
            <a:ext cx="2334575" cy="2584491"/>
          </a:xfrm>
          <a:prstGeom prst="rect">
            <a:avLst/>
          </a:prstGeom>
          <a:noFill/>
          <a:ln>
            <a:noFill/>
          </a:ln>
          <a:scene3d>
            <a:camera prst="isometricOffAxis2Right"/>
            <a:lightRig rig="threePt" dir="t"/>
          </a:scene3d>
        </p:spPr>
      </p:pic>
      <p:sp>
        <p:nvSpPr>
          <p:cNvPr id="6" name="TextBox 5"/>
          <p:cNvSpPr txBox="1"/>
          <p:nvPr/>
        </p:nvSpPr>
        <p:spPr>
          <a:xfrm>
            <a:off x="3276600" y="6172200"/>
            <a:ext cx="1066800" cy="369332"/>
          </a:xfrm>
          <a:prstGeom prst="rect">
            <a:avLst/>
          </a:prstGeom>
          <a:noFill/>
        </p:spPr>
        <p:txBody>
          <a:bodyPr wrap="square" rtlCol="0">
            <a:spAutoFit/>
          </a:bodyPr>
          <a:lstStyle/>
          <a:p>
            <a:r>
              <a:rPr lang="en-US" dirty="0" smtClean="0"/>
              <a:t>thesis</a:t>
            </a:r>
            <a:endParaRPr lang="en-US" dirty="0"/>
          </a:p>
        </p:txBody>
      </p:sp>
      <p:sp>
        <p:nvSpPr>
          <p:cNvPr id="7" name="TextBox 6"/>
          <p:cNvSpPr txBox="1"/>
          <p:nvPr/>
        </p:nvSpPr>
        <p:spPr>
          <a:xfrm>
            <a:off x="5105400" y="6248400"/>
            <a:ext cx="1676400" cy="369332"/>
          </a:xfrm>
          <a:prstGeom prst="rect">
            <a:avLst/>
          </a:prstGeom>
          <a:noFill/>
        </p:spPr>
        <p:txBody>
          <a:bodyPr wrap="square" rtlCol="0">
            <a:spAutoFit/>
          </a:bodyPr>
          <a:lstStyle/>
          <a:p>
            <a:r>
              <a:rPr lang="en-US" dirty="0" smtClean="0"/>
              <a:t>Restate thesis</a:t>
            </a:r>
            <a:endParaRPr lang="en-US" dirty="0"/>
          </a:p>
        </p:txBody>
      </p:sp>
      <p:pic>
        <p:nvPicPr>
          <p:cNvPr id="49154" name="Picture 2" descr="C:\Users\paula.viner\AppData\Local\Microsoft\Windows\Temporary Internet Files\Content.IE5\KRJA4C7U\MCj04247480000[1].wmf"/>
          <p:cNvPicPr>
            <a:picLocks noChangeAspect="1" noChangeArrowheads="1"/>
          </p:cNvPicPr>
          <p:nvPr/>
        </p:nvPicPr>
        <p:blipFill>
          <a:blip r:embed="rId3" cstate="print"/>
          <a:srcRect/>
          <a:stretch>
            <a:fillRect/>
          </a:stretch>
        </p:blipFill>
        <p:spPr bwMode="auto">
          <a:xfrm>
            <a:off x="3886200" y="3657600"/>
            <a:ext cx="1927225" cy="1816100"/>
          </a:xfrm>
          <a:prstGeom prst="rect">
            <a:avLst/>
          </a:prstGeom>
          <a:noFill/>
          <a:scene3d>
            <a:camera prst="orthographicFront">
              <a:rot lat="0" lon="10800000" rev="0"/>
            </a:camera>
            <a:lightRig rig="threePt" dir="t"/>
          </a:scene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Umph</a:t>
            </a:r>
            <a:r>
              <a:rPr lang="en-US" dirty="0" smtClean="0"/>
              <a:t>- the final thought, not a new paper, but a new way to look at your topic</a:t>
            </a:r>
            <a:endParaRPr lang="en-US" dirty="0"/>
          </a:p>
        </p:txBody>
      </p:sp>
      <p:pic>
        <p:nvPicPr>
          <p:cNvPr id="13314" name="Picture 2" descr="man with dont forget to visit our cool stuff sign animated gif"/>
          <p:cNvPicPr>
            <a:picLocks noChangeAspect="1" noChangeArrowheads="1" noCrop="1"/>
          </p:cNvPicPr>
          <p:nvPr/>
        </p:nvPicPr>
        <p:blipFill>
          <a:blip r:embed="rId2" cstate="print"/>
          <a:srcRect/>
          <a:stretch>
            <a:fillRect/>
          </a:stretch>
        </p:blipFill>
        <p:spPr bwMode="auto">
          <a:xfrm>
            <a:off x="3200400" y="2438400"/>
            <a:ext cx="2619372" cy="38099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Word Bank</a:t>
            </a:r>
            <a:endParaRPr lang="en-US" dirty="0"/>
          </a:p>
        </p:txBody>
      </p:sp>
      <p:sp>
        <p:nvSpPr>
          <p:cNvPr id="3" name="Content Placeholder 2"/>
          <p:cNvSpPr>
            <a:spLocks noGrp="1"/>
          </p:cNvSpPr>
          <p:nvPr>
            <p:ph idx="1"/>
          </p:nvPr>
        </p:nvSpPr>
        <p:spPr>
          <a:xfrm>
            <a:off x="914400" y="1219200"/>
            <a:ext cx="7772400" cy="5136360"/>
          </a:xfrm>
        </p:spPr>
        <p:txBody>
          <a:bodyPr>
            <a:normAutofit lnSpcReduction="10000"/>
          </a:bodyPr>
          <a:lstStyle/>
          <a:p>
            <a:r>
              <a:rPr lang="en-US" dirty="0" smtClean="0"/>
              <a:t>Introduction</a:t>
            </a:r>
          </a:p>
          <a:p>
            <a:r>
              <a:rPr lang="en-US" dirty="0" smtClean="0"/>
              <a:t>Attention Getter</a:t>
            </a:r>
          </a:p>
          <a:p>
            <a:r>
              <a:rPr lang="en-US" dirty="0" smtClean="0"/>
              <a:t>Background Information</a:t>
            </a:r>
          </a:p>
          <a:p>
            <a:r>
              <a:rPr lang="en-US" dirty="0" smtClean="0"/>
              <a:t>Thesis</a:t>
            </a:r>
          </a:p>
          <a:p>
            <a:r>
              <a:rPr lang="en-US" dirty="0" smtClean="0"/>
              <a:t>Body</a:t>
            </a:r>
          </a:p>
          <a:p>
            <a:r>
              <a:rPr lang="en-US" dirty="0" smtClean="0"/>
              <a:t>Topic Sentence</a:t>
            </a:r>
          </a:p>
          <a:p>
            <a:r>
              <a:rPr lang="en-US" dirty="0" smtClean="0"/>
              <a:t>Supporting Details</a:t>
            </a:r>
          </a:p>
          <a:p>
            <a:r>
              <a:rPr lang="en-US" dirty="0" smtClean="0"/>
              <a:t>Conclusion</a:t>
            </a:r>
          </a:p>
          <a:p>
            <a:r>
              <a:rPr lang="en-US" dirty="0" err="1" smtClean="0"/>
              <a:t>Umph</a:t>
            </a:r>
            <a:endParaRPr lang="en-US" dirty="0" smtClean="0"/>
          </a:p>
          <a:p>
            <a:r>
              <a:rPr lang="en-US" dirty="0" smtClean="0"/>
              <a:t>Restatement of thesis</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play</a:t>
            </a:r>
            <a:endParaRPr lang="en-US" dirty="0"/>
          </a:p>
        </p:txBody>
      </p:sp>
      <p:sp>
        <p:nvSpPr>
          <p:cNvPr id="3" name="Content Placeholder 2"/>
          <p:cNvSpPr>
            <a:spLocks noGrp="1"/>
          </p:cNvSpPr>
          <p:nvPr>
            <p:ph idx="1"/>
          </p:nvPr>
        </p:nvSpPr>
        <p:spPr>
          <a:xfrm>
            <a:off x="381000" y="1783560"/>
            <a:ext cx="8534400" cy="4572000"/>
          </a:xfrm>
        </p:spPr>
        <p:txBody>
          <a:bodyPr>
            <a:normAutofit/>
          </a:bodyPr>
          <a:lstStyle/>
          <a:p>
            <a:pPr algn="ctr">
              <a:buNone/>
            </a:pPr>
            <a:r>
              <a:rPr lang="en-US" sz="9600" dirty="0" smtClean="0">
                <a:latin typeface="Bauhaus 93" pitchFamily="82" charset="0"/>
              </a:rPr>
              <a:t>NAME THAT SYMBOL!</a:t>
            </a:r>
            <a:endParaRPr lang="en-US" sz="9600" dirty="0">
              <a:latin typeface="Bauhaus 93" pitchFamily="82" charset="0"/>
            </a:endParaRPr>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5029200" y="762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6391" name="Picture 7" descr="Handshake animation"/>
          <p:cNvPicPr>
            <a:picLocks noChangeAspect="1" noChangeArrowheads="1" noCrop="1"/>
          </p:cNvPicPr>
          <p:nvPr/>
        </p:nvPicPr>
        <p:blipFill>
          <a:blip r:embed="rId3" cstate="print"/>
          <a:srcRect/>
          <a:stretch>
            <a:fillRect/>
          </a:stretch>
        </p:blipFill>
        <p:spPr bwMode="auto">
          <a:xfrm>
            <a:off x="3048000" y="3276600"/>
            <a:ext cx="2971800" cy="2068767"/>
          </a:xfrm>
          <a:prstGeom prst="rect">
            <a:avLst/>
          </a:prstGeom>
          <a:noFill/>
        </p:spPr>
      </p:pic>
      <p:pic>
        <p:nvPicPr>
          <p:cNvPr id="4" name="j0214098.wav">
            <a:hlinkClick r:id="" action="ppaction://media"/>
          </p:cNvPr>
          <p:cNvPicPr>
            <a:picLocks noRot="1" noChangeAspect="1"/>
          </p:cNvPicPr>
          <p:nvPr>
            <a:wavAudioFile r:embed="rId1" name="j0214098.wav"/>
          </p:nvPr>
        </p:nvPicPr>
        <p:blipFill>
          <a:blip r:embed="rId4" cstate="print"/>
          <a:stretch>
            <a:fillRect/>
          </a:stretch>
        </p:blipFill>
        <p:spPr>
          <a:xfrm>
            <a:off x="7924800" y="6096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descr="free fireworks gif clip art"/>
          <p:cNvPicPr>
            <a:picLocks noChangeAspect="1" noChangeArrowheads="1" noCrop="1"/>
          </p:cNvPicPr>
          <p:nvPr/>
        </p:nvPicPr>
        <p:blipFill>
          <a:blip r:embed="rId3" cstate="print"/>
          <a:srcRect/>
          <a:stretch>
            <a:fillRect/>
          </a:stretch>
        </p:blipFill>
        <p:spPr bwMode="auto">
          <a:xfrm>
            <a:off x="7620000" y="1447800"/>
            <a:ext cx="714375" cy="1819275"/>
          </a:xfrm>
          <a:prstGeom prst="rect">
            <a:avLst/>
          </a:prstGeom>
          <a:noFill/>
        </p:spPr>
      </p:pic>
      <p:pic>
        <p:nvPicPr>
          <p:cNvPr id="36866" name="Picture 2" descr="http://www.wtv-zone.com/AnniesTreasures/LINES_PATRIOTIC/firework23.gif"/>
          <p:cNvPicPr>
            <a:picLocks noChangeAspect="1" noChangeArrowheads="1" noCrop="1"/>
          </p:cNvPicPr>
          <p:nvPr/>
        </p:nvPicPr>
        <p:blipFill>
          <a:blip r:embed="rId4" cstate="print"/>
          <a:srcRect/>
          <a:stretch>
            <a:fillRect/>
          </a:stretch>
        </p:blipFill>
        <p:spPr bwMode="auto">
          <a:xfrm>
            <a:off x="2971800" y="2362200"/>
            <a:ext cx="4210050" cy="4210050"/>
          </a:xfrm>
          <a:prstGeom prst="rect">
            <a:avLst/>
          </a:prstGeom>
          <a:noFill/>
        </p:spPr>
      </p:pic>
      <p:pic>
        <p:nvPicPr>
          <p:cNvPr id="8" name="Picture 7" descr="free fireworks gif clip art"/>
          <p:cNvPicPr>
            <a:picLocks noChangeAspect="1" noChangeArrowheads="1" noCrop="1"/>
          </p:cNvPicPr>
          <p:nvPr/>
        </p:nvPicPr>
        <p:blipFill>
          <a:blip r:embed="rId3" cstate="print"/>
          <a:srcRect/>
          <a:stretch>
            <a:fillRect/>
          </a:stretch>
        </p:blipFill>
        <p:spPr bwMode="auto">
          <a:xfrm>
            <a:off x="990600" y="1447800"/>
            <a:ext cx="714375" cy="1819275"/>
          </a:xfrm>
          <a:prstGeom prst="rect">
            <a:avLst/>
          </a:prstGeom>
          <a:noFill/>
        </p:spPr>
      </p:pic>
      <p:pic>
        <p:nvPicPr>
          <p:cNvPr id="9" name="Picture 7" descr="free fireworks gif clip art"/>
          <p:cNvPicPr>
            <a:picLocks noChangeAspect="1" noChangeArrowheads="1" noCrop="1"/>
          </p:cNvPicPr>
          <p:nvPr/>
        </p:nvPicPr>
        <p:blipFill>
          <a:blip r:embed="rId3" cstate="print"/>
          <a:srcRect/>
          <a:stretch>
            <a:fillRect/>
          </a:stretch>
        </p:blipFill>
        <p:spPr bwMode="auto">
          <a:xfrm>
            <a:off x="7772400" y="5038725"/>
            <a:ext cx="714375" cy="1819275"/>
          </a:xfrm>
          <a:prstGeom prst="rect">
            <a:avLst/>
          </a:prstGeom>
          <a:noFill/>
        </p:spPr>
      </p:pic>
      <p:pic>
        <p:nvPicPr>
          <p:cNvPr id="10" name="Picture 7" descr="free fireworks gif clip art"/>
          <p:cNvPicPr>
            <a:picLocks noChangeAspect="1" noChangeArrowheads="1" noCrop="1"/>
          </p:cNvPicPr>
          <p:nvPr/>
        </p:nvPicPr>
        <p:blipFill>
          <a:blip r:embed="rId3" cstate="print"/>
          <a:srcRect/>
          <a:stretch>
            <a:fillRect/>
          </a:stretch>
        </p:blipFill>
        <p:spPr bwMode="auto">
          <a:xfrm>
            <a:off x="914400" y="5334000"/>
            <a:ext cx="714375" cy="1819275"/>
          </a:xfrm>
          <a:prstGeom prst="rect">
            <a:avLst/>
          </a:prstGeom>
          <a:noFill/>
        </p:spPr>
      </p:pic>
      <p:pic>
        <p:nvPicPr>
          <p:cNvPr id="11" name="j0214098.wav">
            <a:hlinkClick r:id="" action="ppaction://media"/>
          </p:cNvPr>
          <p:cNvPicPr>
            <a:picLocks noRot="1" noChangeAspect="1"/>
          </p:cNvPicPr>
          <p:nvPr>
            <a:wavAudioFile r:embed="rId1" name="j0214098.wav"/>
          </p:nvPr>
        </p:nvPicPr>
        <p:blipFill>
          <a:blip r:embed="rId5" cstate="print"/>
          <a:stretch>
            <a:fillRect/>
          </a:stretch>
        </p:blipFill>
        <p:spPr>
          <a:xfrm>
            <a:off x="8305800" y="6324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11"/>
                                        </p:tgtEl>
                                      </p:cBhvr>
                                    </p:cmd>
                                  </p:childTnLst>
                                </p:cTn>
                              </p:par>
                            </p:childTnLst>
                          </p:cTn>
                        </p:par>
                      </p:childTnLst>
                    </p:cTn>
                  </p:par>
                </p:childTnLst>
              </p:cTn>
              <p:nextCondLst>
                <p:cond evt="onClick" delay="0">
                  <p:tgtEl>
                    <p:spTgt spid="1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bn0.google.com/images?q=tbn:EEOEcuaMVEQn-M:http://blogs.japanesepod101.com/files/2007/03/007_032407_drivers_license11.jpg">
            <a:hlinkClick r:id="rId3"/>
          </p:cNvPr>
          <p:cNvPicPr>
            <a:picLocks noChangeAspect="1" noChangeArrowheads="1"/>
          </p:cNvPicPr>
          <p:nvPr/>
        </p:nvPicPr>
        <p:blipFill>
          <a:blip r:embed="rId4" cstate="print"/>
          <a:srcRect/>
          <a:stretch>
            <a:fillRect/>
          </a:stretch>
        </p:blipFill>
        <p:spPr bwMode="auto">
          <a:xfrm>
            <a:off x="2514600" y="2514600"/>
            <a:ext cx="4769556" cy="2971800"/>
          </a:xfrm>
          <a:prstGeom prst="rect">
            <a:avLst/>
          </a:prstGeom>
          <a:noFill/>
        </p:spPr>
      </p:pic>
      <p:pic>
        <p:nvPicPr>
          <p:cNvPr id="5" name="j0214098.wav">
            <a:hlinkClick r:id="" action="ppaction://media"/>
          </p:cNvPr>
          <p:cNvPicPr>
            <a:picLocks noRot="1" noChangeAspect="1"/>
          </p:cNvPicPr>
          <p:nvPr>
            <a:wavAudioFile r:embed="rId1" name="j0214098.wav"/>
          </p:nvPr>
        </p:nvPicPr>
        <p:blipFill>
          <a:blip r:embed="rId5" cstate="print"/>
          <a:stretch>
            <a:fillRect/>
          </a:stretch>
        </p:blipFill>
        <p:spPr>
          <a:xfrm>
            <a:off x="8458200" y="6324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9458" name="Picture 2" descr="trumpet clip art gif"/>
          <p:cNvPicPr>
            <a:picLocks noChangeAspect="1" noChangeArrowheads="1" noCrop="1"/>
          </p:cNvPicPr>
          <p:nvPr/>
        </p:nvPicPr>
        <p:blipFill>
          <a:blip r:embed="rId3" cstate="print"/>
          <a:srcRect/>
          <a:stretch>
            <a:fillRect/>
          </a:stretch>
        </p:blipFill>
        <p:spPr bwMode="auto">
          <a:xfrm>
            <a:off x="5486400" y="1828801"/>
            <a:ext cx="1922928" cy="1981200"/>
          </a:xfrm>
          <a:prstGeom prst="rect">
            <a:avLst/>
          </a:prstGeom>
          <a:noFill/>
        </p:spPr>
      </p:pic>
      <p:pic>
        <p:nvPicPr>
          <p:cNvPr id="19459" name="Picture 3"/>
          <p:cNvPicPr>
            <a:picLocks noChangeAspect="1" noChangeArrowheads="1"/>
          </p:cNvPicPr>
          <p:nvPr/>
        </p:nvPicPr>
        <p:blipFill>
          <a:blip r:embed="rId4" cstate="print"/>
          <a:srcRect/>
          <a:stretch>
            <a:fillRect/>
          </a:stretch>
        </p:blipFill>
        <p:spPr bwMode="auto">
          <a:xfrm>
            <a:off x="1828800" y="3200400"/>
            <a:ext cx="2330450" cy="2579688"/>
          </a:xfrm>
          <a:prstGeom prst="rect">
            <a:avLst/>
          </a:prstGeom>
          <a:noFill/>
          <a:ln w="9525">
            <a:noFill/>
            <a:miter lim="800000"/>
            <a:headEnd/>
            <a:tailEnd/>
          </a:ln>
        </p:spPr>
      </p:pic>
      <p:pic>
        <p:nvPicPr>
          <p:cNvPr id="5" name="j0214098.wav">
            <a:hlinkClick r:id="" action="ppaction://media"/>
          </p:cNvPr>
          <p:cNvPicPr>
            <a:picLocks noRot="1" noChangeAspect="1"/>
          </p:cNvPicPr>
          <p:nvPr>
            <a:wavAudioFile r:embed="rId1" name="j0214098.wav"/>
          </p:nvPr>
        </p:nvPicPr>
        <p:blipFill>
          <a:blip r:embed="rId5" cstate="print"/>
          <a:stretch>
            <a:fillRect/>
          </a:stretch>
        </p:blipFill>
        <p:spPr>
          <a:xfrm>
            <a:off x="8229600" y="6019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4" name="Picture 4" descr="http://nymag.com/daily/intel/20061115steak.jpg"/>
          <p:cNvPicPr>
            <a:picLocks noChangeAspect="1" noChangeArrowheads="1"/>
          </p:cNvPicPr>
          <p:nvPr/>
        </p:nvPicPr>
        <p:blipFill>
          <a:blip r:embed="rId4" cstate="print"/>
          <a:srcRect/>
          <a:stretch>
            <a:fillRect/>
          </a:stretch>
        </p:blipFill>
        <p:spPr bwMode="auto">
          <a:xfrm>
            <a:off x="990600" y="3733800"/>
            <a:ext cx="4004076" cy="2667000"/>
          </a:xfrm>
          <a:prstGeom prst="rect">
            <a:avLst/>
          </a:prstGeom>
          <a:noFill/>
        </p:spPr>
      </p:pic>
      <p:pic>
        <p:nvPicPr>
          <p:cNvPr id="15366" name="Picture 6" descr="http://whatscookingamerica.net/Beef/BeefPhotos/TBoneSteak3.jpg"/>
          <p:cNvPicPr>
            <a:picLocks noChangeAspect="1" noChangeArrowheads="1"/>
          </p:cNvPicPr>
          <p:nvPr/>
        </p:nvPicPr>
        <p:blipFill>
          <a:blip r:embed="rId5" cstate="print"/>
          <a:srcRect/>
          <a:stretch>
            <a:fillRect/>
          </a:stretch>
        </p:blipFill>
        <p:spPr bwMode="auto">
          <a:xfrm>
            <a:off x="5410200" y="2743200"/>
            <a:ext cx="2971800" cy="2366433"/>
          </a:xfrm>
          <a:prstGeom prst="rect">
            <a:avLst/>
          </a:prstGeom>
          <a:noFill/>
        </p:spPr>
      </p:pic>
      <p:sp>
        <p:nvSpPr>
          <p:cNvPr id="153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367" name="Object 7"/>
          <p:cNvGraphicFramePr>
            <a:graphicFrameLocks noChangeAspect="1"/>
          </p:cNvGraphicFramePr>
          <p:nvPr/>
        </p:nvGraphicFramePr>
        <p:xfrm>
          <a:off x="4495800" y="5029200"/>
          <a:ext cx="1819275" cy="1638300"/>
        </p:xfrm>
        <a:graphic>
          <a:graphicData uri="http://schemas.openxmlformats.org/presentationml/2006/ole">
            <mc:AlternateContent xmlns:mc="http://schemas.openxmlformats.org/markup-compatibility/2006">
              <mc:Choice xmlns:v="urn:schemas-microsoft-com:vml" Requires="v">
                <p:oleObj spid="_x0000_s36867" r:id="rId6" imgW="1820595" imgH="1638262" progId="">
                  <p:embed/>
                </p:oleObj>
              </mc:Choice>
              <mc:Fallback>
                <p:oleObj r:id="rId6" imgW="1820595" imgH="1638262"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5029200"/>
                        <a:ext cx="1819275"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j0214098.wav">
            <a:hlinkClick r:id="" action="ppaction://media"/>
          </p:cNvPr>
          <p:cNvPicPr>
            <a:picLocks noRot="1" noChangeAspect="1"/>
          </p:cNvPicPr>
          <p:nvPr>
            <a:wavAudioFile r:embed="rId2" name="j0214098.wav"/>
          </p:nvPr>
        </p:nvPicPr>
        <p:blipFill>
          <a:blip r:embed="rId8" cstate="print"/>
          <a:stretch>
            <a:fillRect/>
          </a:stretch>
        </p:blipFill>
        <p:spPr>
          <a:xfrm>
            <a:off x="82296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nvGraphicFramePr>
        <p:xfrm>
          <a:off x="2895600" y="2133600"/>
          <a:ext cx="4114800" cy="4084320"/>
        </p:xfrm>
        <a:graphic>
          <a:graphicData uri="http://schemas.openxmlformats.org/presentationml/2006/ole">
            <mc:AlternateContent xmlns:mc="http://schemas.openxmlformats.org/markup-compatibility/2006">
              <mc:Choice xmlns:v="urn:schemas-microsoft-com:vml" Requires="v">
                <p:oleObj spid="_x0000_s35843" r:id="rId4" imgW="1224314" imgH="1339381" progId="">
                  <p:embed/>
                </p:oleObj>
              </mc:Choice>
              <mc:Fallback>
                <p:oleObj r:id="rId4" imgW="1224314" imgH="1339381" progId="">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133600"/>
                        <a:ext cx="4114800" cy="4084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j0214098.wav">
            <a:hlinkClick r:id="" action="ppaction://media"/>
          </p:cNvPr>
          <p:cNvPicPr>
            <a:picLocks noRot="1" noChangeAspect="1"/>
          </p:cNvPicPr>
          <p:nvPr>
            <a:wavAudioFile r:embed="rId2" name="j0214098.wav"/>
          </p:nvPr>
        </p:nvPicPr>
        <p:blipFill>
          <a:blip r:embed="rId6" cstate="print"/>
          <a:stretch>
            <a:fillRect/>
          </a:stretch>
        </p:blipFill>
        <p:spPr>
          <a:xfrm>
            <a:off x="8153400" y="62484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first paragraph, makes reader aware of paper’s purpose</a:t>
            </a:r>
            <a:endParaRPr lang="en-US" dirty="0"/>
          </a:p>
        </p:txBody>
      </p:sp>
      <p:pic>
        <p:nvPicPr>
          <p:cNvPr id="16391" name="Picture 7" descr="Handshake animation"/>
          <p:cNvPicPr>
            <a:picLocks noChangeAspect="1" noChangeArrowheads="1" noCrop="1"/>
          </p:cNvPicPr>
          <p:nvPr/>
        </p:nvPicPr>
        <p:blipFill>
          <a:blip r:embed="rId2" cstate="print"/>
          <a:srcRect/>
          <a:stretch>
            <a:fillRect/>
          </a:stretch>
        </p:blipFill>
        <p:spPr bwMode="auto">
          <a:xfrm>
            <a:off x="3048000" y="3276600"/>
            <a:ext cx="2971800" cy="206876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09" name="Object 1"/>
          <p:cNvGraphicFramePr>
            <a:graphicFrameLocks noChangeAspect="1"/>
          </p:cNvGraphicFramePr>
          <p:nvPr/>
        </p:nvGraphicFramePr>
        <p:xfrm>
          <a:off x="5181600" y="2667000"/>
          <a:ext cx="2667000" cy="3227580"/>
        </p:xfrm>
        <a:graphic>
          <a:graphicData uri="http://schemas.openxmlformats.org/presentationml/2006/ole">
            <mc:AlternateContent xmlns:mc="http://schemas.openxmlformats.org/markup-compatibility/2006">
              <mc:Choice xmlns:v="urn:schemas-microsoft-com:vml" Requires="v">
                <p:oleObj spid="_x0000_s37891" r:id="rId4" imgW="1497284" imgH="1808763" progId="">
                  <p:embed/>
                </p:oleObj>
              </mc:Choice>
              <mc:Fallback>
                <p:oleObj r:id="rId4" imgW="1497284" imgH="1808763" progId="">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2667000" cy="32275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414" name="Picture 6" descr="http://tbn0.google.com/images?q=tbn:EArbjuLRLLoE7M:http://www.lisburncity.gov.uk/filestore/images/Raw-Meat-1.jpg">
            <a:hlinkClick r:id="rId6"/>
          </p:cNvPr>
          <p:cNvPicPr>
            <a:picLocks noChangeAspect="1" noChangeArrowheads="1"/>
          </p:cNvPicPr>
          <p:nvPr/>
        </p:nvPicPr>
        <p:blipFill>
          <a:blip r:embed="rId7" cstate="print"/>
          <a:srcRect/>
          <a:stretch>
            <a:fillRect/>
          </a:stretch>
        </p:blipFill>
        <p:spPr bwMode="auto">
          <a:xfrm>
            <a:off x="990600" y="3276600"/>
            <a:ext cx="4071933" cy="2895600"/>
          </a:xfrm>
          <a:prstGeom prst="rect">
            <a:avLst/>
          </a:prstGeom>
          <a:noFill/>
        </p:spPr>
      </p:pic>
      <p:pic>
        <p:nvPicPr>
          <p:cNvPr id="6" name="j0214098.wav">
            <a:hlinkClick r:id="" action="ppaction://media"/>
          </p:cNvPr>
          <p:cNvPicPr>
            <a:picLocks noRot="1" noChangeAspect="1"/>
          </p:cNvPicPr>
          <p:nvPr>
            <a:wavAudioFile r:embed="rId2" name="j0214098.wav"/>
          </p:nvPr>
        </p:nvPicPr>
        <p:blipFill>
          <a:blip r:embed="rId8" cstate="print"/>
          <a:stretch>
            <a:fillRect/>
          </a:stretch>
        </p:blipFill>
        <p:spPr>
          <a:xfrm>
            <a:off x="8153400" y="6096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4337" name="Picture 1"/>
          <p:cNvPicPr>
            <a:picLocks noChangeAspect="1" noChangeArrowheads="1"/>
          </p:cNvPicPr>
          <p:nvPr/>
        </p:nvPicPr>
        <p:blipFill>
          <a:blip r:embed="rId3" cstate="print"/>
          <a:srcRect/>
          <a:stretch>
            <a:fillRect/>
          </a:stretch>
        </p:blipFill>
        <p:spPr bwMode="auto">
          <a:xfrm>
            <a:off x="2971800" y="2549677"/>
            <a:ext cx="3581400" cy="3967955"/>
          </a:xfrm>
          <a:prstGeom prst="rect">
            <a:avLst/>
          </a:prstGeom>
          <a:noFill/>
          <a:ln w="9525">
            <a:noFill/>
            <a:miter lim="800000"/>
            <a:headEnd/>
            <a:tailEnd/>
          </a:ln>
        </p:spPr>
      </p:pic>
      <p:pic>
        <p:nvPicPr>
          <p:cNvPr id="4" name="j0214098.wav">
            <a:hlinkClick r:id="" action="ppaction://media"/>
          </p:cNvPr>
          <p:cNvPicPr>
            <a:picLocks noRot="1" noChangeAspect="1"/>
          </p:cNvPicPr>
          <p:nvPr>
            <a:wavAudioFile r:embed="rId1" name="j0214098.wav"/>
          </p:nvPr>
        </p:nvPicPr>
        <p:blipFill>
          <a:blip r:embed="rId4" cstate="print"/>
          <a:stretch>
            <a:fillRect/>
          </a:stretch>
        </p:blipFill>
        <p:spPr>
          <a:xfrm>
            <a:off x="82296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duotone>
              <a:prstClr val="black"/>
              <a:schemeClr val="tx2">
                <a:tint val="45000"/>
                <a:satMod val="400000"/>
              </a:schemeClr>
            </a:duotone>
          </a:blip>
          <a:stretch>
            <a:fillRect/>
          </a:stretch>
        </p:blipFill>
        <p:spPr bwMode="auto">
          <a:xfrm>
            <a:off x="5181600" y="2286000"/>
            <a:ext cx="2334575" cy="2584491"/>
          </a:xfrm>
          <a:prstGeom prst="rect">
            <a:avLst/>
          </a:prstGeom>
          <a:noFill/>
          <a:ln>
            <a:noFill/>
          </a:ln>
          <a:scene3d>
            <a:camera prst="isometricOffAxis1Left"/>
            <a:lightRig rig="threePt" dir="t"/>
          </a:scene3d>
        </p:spPr>
      </p:pic>
      <p:pic>
        <p:nvPicPr>
          <p:cNvPr id="5" name="Picture 3"/>
          <p:cNvPicPr>
            <a:picLocks noChangeAspect="1" noChangeArrowheads="1"/>
          </p:cNvPicPr>
          <p:nvPr/>
        </p:nvPicPr>
        <p:blipFill>
          <a:blip r:embed="rId2" cstate="print"/>
          <a:stretch>
            <a:fillRect/>
          </a:stretch>
        </p:blipFill>
        <p:spPr bwMode="auto">
          <a:xfrm>
            <a:off x="2057400" y="2362200"/>
            <a:ext cx="2334575" cy="2584491"/>
          </a:xfrm>
          <a:prstGeom prst="rect">
            <a:avLst/>
          </a:prstGeom>
          <a:noFill/>
          <a:ln>
            <a:noFill/>
          </a:ln>
          <a:scene3d>
            <a:camera prst="isometricOffAxis2Right"/>
            <a:lightRig rig="threePt" dir="t"/>
          </a:scene3d>
        </p:spPr>
      </p:pic>
      <p:pic>
        <p:nvPicPr>
          <p:cNvPr id="6" name="Picture 2" descr="C:\Users\paula.viner\AppData\Local\Microsoft\Windows\Temporary Internet Files\Content.IE5\KRJA4C7U\MCj04247480000[1].wmf"/>
          <p:cNvPicPr>
            <a:picLocks noChangeAspect="1" noChangeArrowheads="1"/>
          </p:cNvPicPr>
          <p:nvPr/>
        </p:nvPicPr>
        <p:blipFill>
          <a:blip r:embed="rId3" cstate="print"/>
          <a:srcRect/>
          <a:stretch>
            <a:fillRect/>
          </a:stretch>
        </p:blipFill>
        <p:spPr bwMode="auto">
          <a:xfrm>
            <a:off x="3810000" y="2514600"/>
            <a:ext cx="1927225" cy="1816100"/>
          </a:xfrm>
          <a:prstGeom prst="rect">
            <a:avLst/>
          </a:prstGeom>
          <a:noFill/>
          <a:scene3d>
            <a:camera prst="orthographicFront">
              <a:rot lat="0" lon="10800000" rev="0"/>
            </a:camera>
            <a:lightRig rig="threePt" dir="t"/>
          </a:scene3d>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3314" name="Picture 2" descr="man with dont forget to visit our cool stuff sign animated gif"/>
          <p:cNvPicPr>
            <a:picLocks noChangeAspect="1" noChangeArrowheads="1" noCrop="1"/>
          </p:cNvPicPr>
          <p:nvPr/>
        </p:nvPicPr>
        <p:blipFill>
          <a:blip r:embed="rId3" cstate="print"/>
          <a:srcRect/>
          <a:stretch>
            <a:fillRect/>
          </a:stretch>
        </p:blipFill>
        <p:spPr bwMode="auto">
          <a:xfrm>
            <a:off x="3200400" y="2438400"/>
            <a:ext cx="2619372" cy="3809999"/>
          </a:xfrm>
          <a:prstGeom prst="rect">
            <a:avLst/>
          </a:prstGeom>
          <a:noFill/>
        </p:spPr>
      </p:pic>
      <p:pic>
        <p:nvPicPr>
          <p:cNvPr id="4" name="j0214098.wav">
            <a:hlinkClick r:id="" action="ppaction://media"/>
          </p:cNvPr>
          <p:cNvPicPr>
            <a:picLocks noRot="1" noChangeAspect="1"/>
          </p:cNvPicPr>
          <p:nvPr>
            <a:wavAudioFile r:embed="rId1" name="j0214098.wav"/>
          </p:nvPr>
        </p:nvPicPr>
        <p:blipFill>
          <a:blip r:embed="rId4" cstate="print"/>
          <a:stretch>
            <a:fillRect/>
          </a:stretch>
        </p:blipFill>
        <p:spPr>
          <a:xfrm>
            <a:off x="8153400" y="6096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4136136"/>
          </a:xfrm>
        </p:spPr>
        <p:txBody>
          <a:bodyPr/>
          <a:lstStyle/>
          <a:p>
            <a:r>
              <a:rPr lang="en-US" dirty="0" smtClean="0"/>
              <a:t>Now, without the picture, can you tell me what the following is?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2064"/>
            <a:ext cx="8153400" cy="4593336"/>
          </a:xfrm>
        </p:spPr>
        <p:txBody>
          <a:bodyPr/>
          <a:lstStyle/>
          <a:p>
            <a:r>
              <a:rPr lang="en-US" sz="9600" dirty="0" smtClean="0"/>
              <a:t>INTRODUCTION</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3820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7200" dirty="0" smtClean="0"/>
              <a:t>first paragraph, makes reader aware of paper’s purpose</a:t>
            </a:r>
            <a:endParaRPr lang="en-US" sz="7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BODY</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4582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Content Placeholder 2"/>
          <p:cNvSpPr>
            <a:spLocks noGrp="1"/>
          </p:cNvSpPr>
          <p:nvPr>
            <p:ph idx="1"/>
          </p:nvPr>
        </p:nvSpPr>
        <p:spPr>
          <a:xfrm>
            <a:off x="914400" y="1295400"/>
            <a:ext cx="7772400" cy="5060160"/>
          </a:xfrm>
        </p:spPr>
        <p:txBody>
          <a:bodyPr>
            <a:noAutofit/>
          </a:bodyPr>
          <a:lstStyle/>
          <a:p>
            <a:r>
              <a:rPr lang="en-US" sz="6600" dirty="0" smtClean="0"/>
              <a:t>The paragraphs that explain in detail the points of the paper- one point per paragraph</a:t>
            </a:r>
            <a:endParaRPr lang="en-US" sz="6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CONCLUSION</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2296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getter= first sentence:  its purpose is to intrigue the audience and encourage them to read more</a:t>
            </a:r>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descr="free fireworks gif clip art"/>
          <p:cNvPicPr>
            <a:picLocks noChangeAspect="1" noChangeArrowheads="1" noCrop="1"/>
          </p:cNvPicPr>
          <p:nvPr/>
        </p:nvPicPr>
        <p:blipFill>
          <a:blip r:embed="rId2" cstate="print"/>
          <a:srcRect/>
          <a:stretch>
            <a:fillRect/>
          </a:stretch>
        </p:blipFill>
        <p:spPr bwMode="auto">
          <a:xfrm>
            <a:off x="7924800" y="2362200"/>
            <a:ext cx="714375" cy="1819275"/>
          </a:xfrm>
          <a:prstGeom prst="rect">
            <a:avLst/>
          </a:prstGeom>
          <a:noFill/>
        </p:spPr>
      </p:pic>
      <p:pic>
        <p:nvPicPr>
          <p:cNvPr id="36866" name="Picture 2" descr="http://www.wtv-zone.com/AnniesTreasures/LINES_PATRIOTIC/firework23.gif"/>
          <p:cNvPicPr>
            <a:picLocks noChangeAspect="1" noChangeArrowheads="1" noCrop="1"/>
          </p:cNvPicPr>
          <p:nvPr/>
        </p:nvPicPr>
        <p:blipFill>
          <a:blip r:embed="rId3" cstate="print"/>
          <a:srcRect/>
          <a:stretch>
            <a:fillRect/>
          </a:stretch>
        </p:blipFill>
        <p:spPr bwMode="auto">
          <a:xfrm>
            <a:off x="3200400" y="3048000"/>
            <a:ext cx="3524250" cy="3524250"/>
          </a:xfrm>
          <a:prstGeom prst="rect">
            <a:avLst/>
          </a:prstGeom>
          <a:noFill/>
        </p:spPr>
      </p:pic>
      <p:pic>
        <p:nvPicPr>
          <p:cNvPr id="8" name="Picture 7" descr="free fireworks gif clip art"/>
          <p:cNvPicPr>
            <a:picLocks noChangeAspect="1" noChangeArrowheads="1" noCrop="1"/>
          </p:cNvPicPr>
          <p:nvPr/>
        </p:nvPicPr>
        <p:blipFill>
          <a:blip r:embed="rId2" cstate="print"/>
          <a:srcRect/>
          <a:stretch>
            <a:fillRect/>
          </a:stretch>
        </p:blipFill>
        <p:spPr bwMode="auto">
          <a:xfrm>
            <a:off x="990600" y="3429000"/>
            <a:ext cx="714375" cy="1819275"/>
          </a:xfrm>
          <a:prstGeom prst="rect">
            <a:avLst/>
          </a:prstGeom>
          <a:noFill/>
        </p:spPr>
      </p:pic>
      <p:pic>
        <p:nvPicPr>
          <p:cNvPr id="9" name="Picture 7" descr="free fireworks gif clip art"/>
          <p:cNvPicPr>
            <a:picLocks noChangeAspect="1" noChangeArrowheads="1" noCrop="1"/>
          </p:cNvPicPr>
          <p:nvPr/>
        </p:nvPicPr>
        <p:blipFill>
          <a:blip r:embed="rId2" cstate="print"/>
          <a:srcRect/>
          <a:stretch>
            <a:fillRect/>
          </a:stretch>
        </p:blipFill>
        <p:spPr bwMode="auto">
          <a:xfrm>
            <a:off x="7772400" y="5038725"/>
            <a:ext cx="714375" cy="1819275"/>
          </a:xfrm>
          <a:prstGeom prst="rect">
            <a:avLst/>
          </a:prstGeom>
          <a:noFill/>
        </p:spPr>
      </p:pic>
      <p:pic>
        <p:nvPicPr>
          <p:cNvPr id="10" name="Picture 7" descr="free fireworks gif clip art"/>
          <p:cNvPicPr>
            <a:picLocks noChangeAspect="1" noChangeArrowheads="1" noCrop="1"/>
          </p:cNvPicPr>
          <p:nvPr/>
        </p:nvPicPr>
        <p:blipFill>
          <a:blip r:embed="rId2" cstate="print"/>
          <a:srcRect/>
          <a:stretch>
            <a:fillRect/>
          </a:stretch>
        </p:blipFill>
        <p:spPr bwMode="auto">
          <a:xfrm>
            <a:off x="914400" y="5334000"/>
            <a:ext cx="714375" cy="181927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4400" y="1143000"/>
            <a:ext cx="7772400" cy="5212560"/>
          </a:xfrm>
        </p:spPr>
        <p:txBody>
          <a:bodyPr>
            <a:noAutofit/>
          </a:bodyPr>
          <a:lstStyle/>
          <a:p>
            <a:r>
              <a:rPr lang="en-US" sz="6600" dirty="0" smtClean="0"/>
              <a:t>the paragraph that wraps up the paper with a restatement of the thesis, review and </a:t>
            </a:r>
            <a:r>
              <a:rPr lang="en-US" sz="6600" dirty="0" err="1" smtClean="0"/>
              <a:t>umph</a:t>
            </a:r>
            <a:endParaRPr lang="en-US" sz="6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ATTENTION GETTER</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153400" y="5943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Getter</a:t>
            </a:r>
            <a:endParaRPr lang="en-US" dirty="0"/>
          </a:p>
        </p:txBody>
      </p:sp>
      <p:sp>
        <p:nvSpPr>
          <p:cNvPr id="3" name="Content Placeholder 2"/>
          <p:cNvSpPr>
            <a:spLocks noGrp="1"/>
          </p:cNvSpPr>
          <p:nvPr>
            <p:ph idx="1"/>
          </p:nvPr>
        </p:nvSpPr>
        <p:spPr/>
        <p:txBody>
          <a:bodyPr>
            <a:noAutofit/>
          </a:bodyPr>
          <a:lstStyle/>
          <a:p>
            <a:r>
              <a:rPr lang="en-US" sz="6000" dirty="0" smtClean="0"/>
              <a:t>first sentence:  its purpose is to intrigue the audience and encourage them to read more</a:t>
            </a:r>
            <a:endParaRPr lang="en-US" sz="6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UMPH</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305800" y="5943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Umph</a:t>
            </a:r>
            <a:endParaRPr lang="en-US" dirty="0"/>
          </a:p>
        </p:txBody>
      </p:sp>
      <p:sp>
        <p:nvSpPr>
          <p:cNvPr id="3" name="Content Placeholder 2"/>
          <p:cNvSpPr>
            <a:spLocks noGrp="1"/>
          </p:cNvSpPr>
          <p:nvPr>
            <p:ph idx="1"/>
          </p:nvPr>
        </p:nvSpPr>
        <p:spPr/>
        <p:txBody>
          <a:bodyPr>
            <a:normAutofit/>
          </a:bodyPr>
          <a:lstStyle/>
          <a:p>
            <a:r>
              <a:rPr lang="en-US" sz="6000" dirty="0" smtClean="0"/>
              <a:t>the final thought, not a new paper, but a new way to look at your topic</a:t>
            </a:r>
            <a:endParaRPr lang="en-US" sz="6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BACKGROUND INFORMATION</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229600" y="60198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a:xfrm>
            <a:off x="914400" y="1524000"/>
            <a:ext cx="7772400" cy="4831560"/>
          </a:xfrm>
        </p:spPr>
        <p:txBody>
          <a:bodyPr>
            <a:noAutofit/>
          </a:bodyPr>
          <a:lstStyle/>
          <a:p>
            <a:r>
              <a:rPr lang="en-US" sz="6600" dirty="0" smtClean="0"/>
              <a:t>basic information given in the first paragraph needed  to understand the essay</a:t>
            </a:r>
            <a:endParaRPr lang="en-US" sz="6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SUPPORTING DETAILS</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153400" y="6096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details</a:t>
            </a:r>
            <a:endParaRPr lang="en-US" dirty="0"/>
          </a:p>
        </p:txBody>
      </p:sp>
      <p:sp>
        <p:nvSpPr>
          <p:cNvPr id="3" name="Content Placeholder 2"/>
          <p:cNvSpPr>
            <a:spLocks noGrp="1"/>
          </p:cNvSpPr>
          <p:nvPr>
            <p:ph idx="1"/>
          </p:nvPr>
        </p:nvSpPr>
        <p:spPr/>
        <p:txBody>
          <a:bodyPr>
            <a:normAutofit/>
          </a:bodyPr>
          <a:lstStyle/>
          <a:p>
            <a:r>
              <a:rPr lang="en-US" sz="6600" dirty="0" smtClean="0"/>
              <a:t>examples that provide strong proof and legitimize the topic sentence</a:t>
            </a:r>
            <a:endParaRPr lang="en-US" sz="6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THESIS STATEMENT</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077200" y="6172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basic information given in the first paragraph needed  to understand the essay</a:t>
            </a:r>
            <a:endParaRPr lang="en-US" dirty="0"/>
          </a:p>
        </p:txBody>
      </p:sp>
      <p:pic>
        <p:nvPicPr>
          <p:cNvPr id="20482" name="Picture 2" descr="http://tbn0.google.com/images?q=tbn:EEOEcuaMVEQn-M:http://blogs.japanesepod101.com/files/2007/03/007_032407_drivers_license11.jpg">
            <a:hlinkClick r:id="rId2"/>
          </p:cNvPr>
          <p:cNvPicPr>
            <a:picLocks noChangeAspect="1" noChangeArrowheads="1"/>
          </p:cNvPicPr>
          <p:nvPr/>
        </p:nvPicPr>
        <p:blipFill>
          <a:blip r:embed="rId3" cstate="print"/>
          <a:srcRect/>
          <a:stretch>
            <a:fillRect/>
          </a:stretch>
        </p:blipFill>
        <p:spPr bwMode="auto">
          <a:xfrm>
            <a:off x="3886200" y="3733800"/>
            <a:ext cx="2743199" cy="1709224"/>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a:xfrm>
            <a:off x="914400" y="1600200"/>
            <a:ext cx="7772400" cy="4755360"/>
          </a:xfrm>
        </p:spPr>
        <p:txBody>
          <a:bodyPr>
            <a:noAutofit/>
          </a:bodyPr>
          <a:lstStyle/>
          <a:p>
            <a:r>
              <a:rPr lang="en-US" sz="6600" dirty="0" smtClean="0"/>
              <a:t>most important sentence of your paper, sentence that tells the three parts the paper will cover</a:t>
            </a:r>
            <a:endParaRPr lang="en-US" sz="6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Restatement of thesis</a:t>
            </a:r>
            <a:endParaRPr lang="en-US" sz="9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Restatement of thesis</a:t>
            </a:r>
            <a:endParaRPr lang="en-US" dirty="0"/>
          </a:p>
        </p:txBody>
      </p:sp>
      <p:sp>
        <p:nvSpPr>
          <p:cNvPr id="3" name="Content Placeholder 2"/>
          <p:cNvSpPr>
            <a:spLocks noGrp="1"/>
          </p:cNvSpPr>
          <p:nvPr>
            <p:ph idx="1"/>
          </p:nvPr>
        </p:nvSpPr>
        <p:spPr>
          <a:xfrm>
            <a:off x="381000" y="1143000"/>
            <a:ext cx="8763000" cy="5212560"/>
          </a:xfrm>
        </p:spPr>
        <p:txBody>
          <a:bodyPr>
            <a:noAutofit/>
          </a:bodyPr>
          <a:lstStyle/>
          <a:p>
            <a:r>
              <a:rPr lang="en-US" sz="6000" dirty="0" smtClean="0"/>
              <a:t>The three parts of the most important sentence are renamed conceptually but in a new sentence (NOT word-for-word the same)</a:t>
            </a:r>
            <a:endParaRPr lang="en-US" sz="6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t>TOPIC SENTENCE</a:t>
            </a:r>
            <a:endParaRPr lang="en-US" sz="9600"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077200" y="59436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endParaRPr lang="en-US" dirty="0"/>
          </a:p>
        </p:txBody>
      </p:sp>
      <p:pic>
        <p:nvPicPr>
          <p:cNvPr id="4" name="j0214098.wav">
            <a:hlinkClick r:id="" action="ppaction://media"/>
          </p:cNvPr>
          <p:cNvPicPr>
            <a:picLocks noRot="1" noChangeAspect="1"/>
          </p:cNvPicPr>
          <p:nvPr>
            <a:wavAudioFile r:embed="rId1" name="j0214098.wav"/>
          </p:nvPr>
        </p:nvPicPr>
        <p:blipFill>
          <a:blip r:embed="rId3" cstate="print"/>
          <a:stretch>
            <a:fillRect/>
          </a:stretch>
        </p:blipFill>
        <p:spPr>
          <a:xfrm>
            <a:off x="8077200" y="5943600"/>
            <a:ext cx="304800" cy="304800"/>
          </a:xfrm>
          <a:prstGeom prst="rect">
            <a:avLst/>
          </a:prstGeom>
        </p:spPr>
      </p:pic>
      <p:sp>
        <p:nvSpPr>
          <p:cNvPr id="7" name="Rectangle 6"/>
          <p:cNvSpPr/>
          <p:nvPr/>
        </p:nvSpPr>
        <p:spPr>
          <a:xfrm>
            <a:off x="990600" y="1524001"/>
            <a:ext cx="5867400" cy="4154984"/>
          </a:xfrm>
          <a:prstGeom prst="rect">
            <a:avLst/>
          </a:prstGeom>
        </p:spPr>
        <p:txBody>
          <a:bodyPr wrap="square">
            <a:spAutoFit/>
          </a:bodyPr>
          <a:lstStyle/>
          <a:p>
            <a:r>
              <a:rPr lang="en-US" sz="6600" dirty="0" smtClean="0"/>
              <a:t>a sentence that introduces the topic of the paragraph</a:t>
            </a:r>
            <a:endParaRPr lang="en-US" sz="66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normAutofit/>
          </a:bodyPr>
          <a:lstStyle/>
          <a:p>
            <a:r>
              <a:rPr lang="en-US" sz="5400" dirty="0" smtClean="0"/>
              <a:t>Take the essay given to you and label the parts you find within it.  You should have 20 labels total.  </a:t>
            </a:r>
            <a:endParaRPr lang="en-US" sz="5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Labels word bank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Body </a:t>
            </a:r>
          </a:p>
          <a:p>
            <a:r>
              <a:rPr lang="en-US" dirty="0" smtClean="0"/>
              <a:t>Conclusion</a:t>
            </a:r>
          </a:p>
          <a:p>
            <a:r>
              <a:rPr lang="en-US" dirty="0" smtClean="0"/>
              <a:t>Thesis statement</a:t>
            </a:r>
          </a:p>
          <a:p>
            <a:r>
              <a:rPr lang="en-US" dirty="0" smtClean="0"/>
              <a:t>Topic sentence (3 labeled)</a:t>
            </a:r>
          </a:p>
          <a:p>
            <a:r>
              <a:rPr lang="en-US" dirty="0" smtClean="0"/>
              <a:t>Supporting details (9 labeled)</a:t>
            </a:r>
          </a:p>
          <a:p>
            <a:r>
              <a:rPr lang="en-US" dirty="0" smtClean="0"/>
              <a:t>Background information</a:t>
            </a:r>
          </a:p>
          <a:p>
            <a:r>
              <a:rPr lang="en-US" dirty="0" err="1" smtClean="0"/>
              <a:t>Umph</a:t>
            </a:r>
            <a:endParaRPr lang="en-US" dirty="0" smtClean="0"/>
          </a:p>
          <a:p>
            <a:r>
              <a:rPr lang="en-US" dirty="0" smtClean="0"/>
              <a:t>Attention getter</a:t>
            </a:r>
          </a:p>
          <a:p>
            <a:r>
              <a:rPr lang="en-US" dirty="0" smtClean="0"/>
              <a:t>Restatement of thesis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783560"/>
            <a:ext cx="6096000" cy="4572000"/>
          </a:xfrm>
        </p:spPr>
        <p:txBody>
          <a:bodyPr>
            <a:normAutofit fontScale="70000" lnSpcReduction="20000"/>
          </a:bodyPr>
          <a:lstStyle/>
          <a:p>
            <a:r>
              <a:rPr lang="en-US" dirty="0" smtClean="0"/>
              <a:t>	Playwright Susanna </a:t>
            </a:r>
            <a:r>
              <a:rPr lang="en-US" dirty="0" err="1" smtClean="0"/>
              <a:t>Centlivre</a:t>
            </a:r>
            <a:r>
              <a:rPr lang="en-US" dirty="0" smtClean="0"/>
              <a:t> helps us all to understand the commonality of cheating when she said, “</a:t>
            </a:r>
            <a:r>
              <a:rPr lang="en-US" dirty="0" err="1" smtClean="0">
                <a:hlinkClick r:id="rId2"/>
              </a:rPr>
              <a:t>'Tis</a:t>
            </a:r>
            <a:r>
              <a:rPr lang="en-US" dirty="0" smtClean="0">
                <a:hlinkClick r:id="rId2"/>
              </a:rPr>
              <a:t> my opinion every man cheats in his own way, and he is only honest who is not discovered</a:t>
            </a:r>
            <a:r>
              <a:rPr lang="en-US" dirty="0" smtClean="0"/>
              <a:t>.”  Though cheating on an exam or on your spouse is not deemed a strong moral quality by society, knowing the tricks to beat a standardized test is.  The distinguishing feature between those who do and do not do well on the writing portion of the standardized test is not who is more knowledgeable about the subject in question, but about who is more knowledgeable about how to write a strong essay.  By examining the features of an introduction, body and conclusion, student writers may find an effective means for cheating the system and scoring well.</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783560"/>
            <a:ext cx="6096000" cy="4572000"/>
          </a:xfrm>
        </p:spPr>
        <p:txBody>
          <a:bodyPr>
            <a:normAutofit fontScale="70000" lnSpcReduction="20000"/>
          </a:bodyPr>
          <a:lstStyle/>
          <a:p>
            <a:r>
              <a:rPr lang="en-US" dirty="0" smtClean="0"/>
              <a:t>	Playwright Susanna </a:t>
            </a:r>
            <a:r>
              <a:rPr lang="en-US" dirty="0" err="1" smtClean="0"/>
              <a:t>Centlivre</a:t>
            </a:r>
            <a:r>
              <a:rPr lang="en-US" dirty="0" smtClean="0"/>
              <a:t> helps us all to understand the commonality of cheating when she said, “</a:t>
            </a:r>
            <a:r>
              <a:rPr lang="en-US" dirty="0" err="1" smtClean="0">
                <a:hlinkClick r:id="rId2"/>
              </a:rPr>
              <a:t>'Tis</a:t>
            </a:r>
            <a:r>
              <a:rPr lang="en-US" dirty="0" smtClean="0">
                <a:hlinkClick r:id="rId2"/>
              </a:rPr>
              <a:t> my opinion every man cheats in his own way, and he is only honest who is not discovered</a:t>
            </a:r>
            <a:r>
              <a:rPr lang="en-US" dirty="0" smtClean="0"/>
              <a:t>.”  Though cheating on an exam or on your spouse is not deemed a strong moral quality by society, knowing the tricks to beat a standardized test is.  The distinguishing feature between those who do and do not do well on the writing portion of the standardized test is not who is more knowledgeable about the subject in question, but about who is more knowledgeable about how to write a strong essay.  By examining the features of an introduction, body and conclusion, student writers may find an effective means for cheating the system and scoring well.</a:t>
            </a:r>
          </a:p>
          <a:p>
            <a:endParaRPr lang="en-US" dirty="0"/>
          </a:p>
        </p:txBody>
      </p:sp>
      <p:sp>
        <p:nvSpPr>
          <p:cNvPr id="4" name="TextBox 3"/>
          <p:cNvSpPr txBox="1"/>
          <p:nvPr/>
        </p:nvSpPr>
        <p:spPr>
          <a:xfrm>
            <a:off x="7086600" y="1828800"/>
            <a:ext cx="1524000" cy="646331"/>
          </a:xfrm>
          <a:prstGeom prst="rect">
            <a:avLst/>
          </a:prstGeom>
          <a:noFill/>
        </p:spPr>
        <p:txBody>
          <a:bodyPr wrap="square" rtlCol="0">
            <a:spAutoFit/>
          </a:bodyPr>
          <a:lstStyle/>
          <a:p>
            <a:r>
              <a:rPr lang="en-US" dirty="0" smtClean="0"/>
              <a:t>Attention getter</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783560"/>
            <a:ext cx="6096000" cy="4572000"/>
          </a:xfrm>
        </p:spPr>
        <p:txBody>
          <a:bodyPr>
            <a:normAutofit fontScale="70000" lnSpcReduction="20000"/>
          </a:bodyPr>
          <a:lstStyle/>
          <a:p>
            <a:r>
              <a:rPr lang="en-US" dirty="0" smtClean="0"/>
              <a:t>	Playwright Susanna </a:t>
            </a:r>
            <a:r>
              <a:rPr lang="en-US" dirty="0" err="1" smtClean="0"/>
              <a:t>Centlivre</a:t>
            </a:r>
            <a:r>
              <a:rPr lang="en-US" dirty="0" smtClean="0"/>
              <a:t> helps us all to understand the commonality of cheating when she said, “</a:t>
            </a:r>
            <a:r>
              <a:rPr lang="en-US" dirty="0" err="1" smtClean="0">
                <a:hlinkClick r:id="rId2"/>
              </a:rPr>
              <a:t>'Tis</a:t>
            </a:r>
            <a:r>
              <a:rPr lang="en-US" dirty="0" smtClean="0">
                <a:hlinkClick r:id="rId2"/>
              </a:rPr>
              <a:t> my opinion every man cheats in his own way, and he is only honest who is not discovered</a:t>
            </a:r>
            <a:r>
              <a:rPr lang="en-US" dirty="0" smtClean="0"/>
              <a:t>.”  Though cheating on an exam or on your spouse is not deemed a strong moral quality by society, knowing the tricks to beat a standardized test is.  The distinguishing feature between those who do and do not do well on the writing portion of the standardized test is not who is more knowledgeable about the subject in question, but about who is more knowledgeable about how to write a strong essay.  By examining the features of an introduction, body and conclusion, student writers may find an effective means for cheating the system and scoring well.</a:t>
            </a:r>
          </a:p>
          <a:p>
            <a:endParaRPr lang="en-US" dirty="0"/>
          </a:p>
        </p:txBody>
      </p:sp>
      <p:sp>
        <p:nvSpPr>
          <p:cNvPr id="4" name="TextBox 3"/>
          <p:cNvSpPr txBox="1"/>
          <p:nvPr/>
        </p:nvSpPr>
        <p:spPr>
          <a:xfrm>
            <a:off x="7086600" y="1828800"/>
            <a:ext cx="1524000" cy="646331"/>
          </a:xfrm>
          <a:prstGeom prst="rect">
            <a:avLst/>
          </a:prstGeom>
          <a:noFill/>
        </p:spPr>
        <p:txBody>
          <a:bodyPr wrap="square" rtlCol="0">
            <a:spAutoFit/>
          </a:bodyPr>
          <a:lstStyle/>
          <a:p>
            <a:r>
              <a:rPr lang="en-US" dirty="0" smtClean="0"/>
              <a:t>Attention getter</a:t>
            </a:r>
            <a:endParaRPr lang="en-US" dirty="0"/>
          </a:p>
        </p:txBody>
      </p:sp>
      <p:sp>
        <p:nvSpPr>
          <p:cNvPr id="5" name="TextBox 4"/>
          <p:cNvSpPr txBox="1"/>
          <p:nvPr/>
        </p:nvSpPr>
        <p:spPr>
          <a:xfrm>
            <a:off x="7010400" y="3124200"/>
            <a:ext cx="1676400" cy="646331"/>
          </a:xfrm>
          <a:prstGeom prst="rect">
            <a:avLst/>
          </a:prstGeom>
          <a:noFill/>
        </p:spPr>
        <p:txBody>
          <a:bodyPr wrap="square" rtlCol="0">
            <a:spAutoFit/>
          </a:bodyPr>
          <a:lstStyle/>
          <a:p>
            <a:r>
              <a:rPr lang="en-US" dirty="0" smtClean="0"/>
              <a:t>Background information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most important sentence of your paper, sentence that tells the three parts the paper will cover </a:t>
            </a:r>
            <a:endParaRPr lang="en-US" dirty="0"/>
          </a:p>
        </p:txBody>
      </p:sp>
      <p:pic>
        <p:nvPicPr>
          <p:cNvPr id="19458" name="Picture 2" descr="trumpet clip art gif"/>
          <p:cNvPicPr>
            <a:picLocks noChangeAspect="1" noChangeArrowheads="1" noCrop="1"/>
          </p:cNvPicPr>
          <p:nvPr/>
        </p:nvPicPr>
        <p:blipFill>
          <a:blip r:embed="rId2" cstate="print"/>
          <a:srcRect/>
          <a:stretch>
            <a:fillRect/>
          </a:stretch>
        </p:blipFill>
        <p:spPr bwMode="auto">
          <a:xfrm>
            <a:off x="6096000" y="4267200"/>
            <a:ext cx="1922928" cy="1981200"/>
          </a:xfrm>
          <a:prstGeom prst="rect">
            <a:avLst/>
          </a:prstGeom>
          <a:noFill/>
        </p:spPr>
      </p:pic>
      <p:pic>
        <p:nvPicPr>
          <p:cNvPr id="19459" name="Picture 3"/>
          <p:cNvPicPr>
            <a:picLocks noChangeAspect="1" noChangeArrowheads="1"/>
          </p:cNvPicPr>
          <p:nvPr/>
        </p:nvPicPr>
        <p:blipFill>
          <a:blip r:embed="rId3" cstate="print"/>
          <a:stretch>
            <a:fillRect/>
          </a:stretch>
        </p:blipFill>
        <p:spPr bwMode="auto">
          <a:xfrm>
            <a:off x="2590800" y="4038600"/>
            <a:ext cx="2334575" cy="2584491"/>
          </a:xfrm>
          <a:prstGeom prst="rect">
            <a:avLst/>
          </a:prstGeom>
          <a:noFill/>
          <a:ln>
            <a:noFill/>
          </a:ln>
          <a:scene3d>
            <a:camera prst="orthographicFront">
              <a:rot lat="0" lon="10200000" rev="0"/>
            </a:camera>
            <a:lightRig rig="threePt" dir="t"/>
          </a:scene3d>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783560"/>
            <a:ext cx="6096000" cy="4572000"/>
          </a:xfrm>
        </p:spPr>
        <p:txBody>
          <a:bodyPr>
            <a:normAutofit fontScale="70000" lnSpcReduction="20000"/>
          </a:bodyPr>
          <a:lstStyle/>
          <a:p>
            <a:r>
              <a:rPr lang="en-US" dirty="0" smtClean="0"/>
              <a:t>	Playwright Susanna </a:t>
            </a:r>
            <a:r>
              <a:rPr lang="en-US" dirty="0" err="1" smtClean="0"/>
              <a:t>Centlivre</a:t>
            </a:r>
            <a:r>
              <a:rPr lang="en-US" dirty="0" smtClean="0"/>
              <a:t> helps us all to understand the commonality of cheating when she said, “</a:t>
            </a:r>
            <a:r>
              <a:rPr lang="en-US" dirty="0" err="1" smtClean="0">
                <a:hlinkClick r:id="rId2"/>
              </a:rPr>
              <a:t>'Tis</a:t>
            </a:r>
            <a:r>
              <a:rPr lang="en-US" dirty="0" smtClean="0">
                <a:hlinkClick r:id="rId2"/>
              </a:rPr>
              <a:t> my opinion every man cheats in his own way, and he is only honest who is not discovered</a:t>
            </a:r>
            <a:r>
              <a:rPr lang="en-US" dirty="0" smtClean="0"/>
              <a:t>.”  Though cheating on an exam or on your spouse is not deemed a strong moral quality by society, knowing the tricks to beat a standardized test is.  The distinguishing feature between those who do and do not do well on the writing portion of the standardized test is not who is more knowledgeable about the subject in question, but about who is more knowledgeable about how to write a strong essay.  By examining the features of an introduction, body and conclusion, student writers may find an effective means for cheating the system and scoring well.</a:t>
            </a:r>
          </a:p>
          <a:p>
            <a:endParaRPr lang="en-US" dirty="0"/>
          </a:p>
        </p:txBody>
      </p:sp>
      <p:sp>
        <p:nvSpPr>
          <p:cNvPr id="4" name="TextBox 3"/>
          <p:cNvSpPr txBox="1"/>
          <p:nvPr/>
        </p:nvSpPr>
        <p:spPr>
          <a:xfrm>
            <a:off x="7086600" y="1828800"/>
            <a:ext cx="1524000" cy="646331"/>
          </a:xfrm>
          <a:prstGeom prst="rect">
            <a:avLst/>
          </a:prstGeom>
          <a:noFill/>
        </p:spPr>
        <p:txBody>
          <a:bodyPr wrap="square" rtlCol="0">
            <a:spAutoFit/>
          </a:bodyPr>
          <a:lstStyle/>
          <a:p>
            <a:r>
              <a:rPr lang="en-US" dirty="0" smtClean="0"/>
              <a:t>Attention getter</a:t>
            </a:r>
            <a:endParaRPr lang="en-US" dirty="0"/>
          </a:p>
        </p:txBody>
      </p:sp>
      <p:sp>
        <p:nvSpPr>
          <p:cNvPr id="5" name="TextBox 4"/>
          <p:cNvSpPr txBox="1"/>
          <p:nvPr/>
        </p:nvSpPr>
        <p:spPr>
          <a:xfrm>
            <a:off x="7010400" y="3124200"/>
            <a:ext cx="1676400" cy="646331"/>
          </a:xfrm>
          <a:prstGeom prst="rect">
            <a:avLst/>
          </a:prstGeom>
          <a:noFill/>
        </p:spPr>
        <p:txBody>
          <a:bodyPr wrap="square" rtlCol="0">
            <a:spAutoFit/>
          </a:bodyPr>
          <a:lstStyle/>
          <a:p>
            <a:r>
              <a:rPr lang="en-US" dirty="0" smtClean="0"/>
              <a:t>Background information</a:t>
            </a:r>
            <a:endParaRPr lang="en-US" dirty="0"/>
          </a:p>
        </p:txBody>
      </p:sp>
      <p:sp>
        <p:nvSpPr>
          <p:cNvPr id="6" name="TextBox 5"/>
          <p:cNvSpPr txBox="1"/>
          <p:nvPr/>
        </p:nvSpPr>
        <p:spPr>
          <a:xfrm>
            <a:off x="7239000" y="5181600"/>
            <a:ext cx="1447800" cy="646331"/>
          </a:xfrm>
          <a:prstGeom prst="rect">
            <a:avLst/>
          </a:prstGeom>
          <a:noFill/>
        </p:spPr>
        <p:txBody>
          <a:bodyPr wrap="square" rtlCol="0">
            <a:spAutoFit/>
          </a:bodyPr>
          <a:lstStyle/>
          <a:p>
            <a:r>
              <a:rPr lang="en-US" dirty="0" smtClean="0"/>
              <a:t>Thesis statement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 introduction begins a strong essay and helps a writer to score points.  All good introductions begin with an attention getter, a comment or sentence that entices the reader to delve further.  Quotes, questions, and shocking statements that are pertinent to the writing are all excellent choices for an attention getter.  Following the attention getter, a writer will be successful if background information is provided.  Background information is not all that a paper will cover but the information that is needed to examine the topic.  For example, if a student were to write a paper on the strong history of Bosse High School, background information might include the fact that Bosse became a school in 1929.  The last but most definitely not least piece within the introduction is the thesis statement.  The thesis statement is the most important sentence in one’s whole paper as it will outline for the reader the topics to be covered.  A strong thesis statement will make mention of all topics in parallel order to the paper.  This sentence alone should tell the main idea.</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1</a:t>
            </a:r>
            <a:endParaRPr lang="en-US" dirty="0"/>
          </a:p>
        </p:txBody>
      </p:sp>
      <p:sp>
        <p:nvSpPr>
          <p:cNvPr id="3" name="Content Placeholder 2"/>
          <p:cNvSpPr>
            <a:spLocks noGrp="1"/>
          </p:cNvSpPr>
          <p:nvPr>
            <p:ph idx="1"/>
          </p:nvPr>
        </p:nvSpPr>
        <p:spPr>
          <a:xfrm>
            <a:off x="914400" y="1783560"/>
            <a:ext cx="6477000" cy="4572000"/>
          </a:xfrm>
        </p:spPr>
        <p:txBody>
          <a:bodyPr>
            <a:normAutofit fontScale="62500" lnSpcReduction="20000"/>
          </a:bodyPr>
          <a:lstStyle/>
          <a:p>
            <a:r>
              <a:rPr lang="en-US" dirty="0" smtClean="0"/>
              <a:t>An introduction begins a strong essay and helps a writer to score points.  All good introductions begin with an attention getter, a comment or sentence that entices the reader to delve further.  Quotes, questions, and shocking statements that are pertinent to the writing are all excellent choices for an attention getter.  Following the attention getter, a writer will be successful if background information is provided.  Background information is not all that a paper will cover but the information that is needed to examine the topic.  For example, if a student were to write a paper on the strong history of Bosse High School, background information might include the fact that Bosse became a school in 1929.  The last but most definitely not least piece within the introduction is the thesis statement.  The thesis statement is the most important sentence in one’s whole paper as it will outline for the reader the topics to be covered.  A strong thesis statement will make mention of all topics in parallel order to the paper.  This sentence alone should tell the main idea.</a:t>
            </a:r>
          </a:p>
          <a:p>
            <a:endParaRPr lang="en-US" dirty="0"/>
          </a:p>
        </p:txBody>
      </p:sp>
      <p:sp>
        <p:nvSpPr>
          <p:cNvPr id="4" name="TextBox 3"/>
          <p:cNvSpPr txBox="1"/>
          <p:nvPr/>
        </p:nvSpPr>
        <p:spPr>
          <a:xfrm>
            <a:off x="7543800" y="1676400"/>
            <a:ext cx="1066800" cy="646331"/>
          </a:xfrm>
          <a:prstGeom prst="rect">
            <a:avLst/>
          </a:prstGeom>
          <a:noFill/>
        </p:spPr>
        <p:txBody>
          <a:bodyPr wrap="square" rtlCol="0">
            <a:spAutoFit/>
          </a:bodyPr>
          <a:lstStyle/>
          <a:p>
            <a:r>
              <a:rPr lang="en-US" dirty="0" smtClean="0"/>
              <a:t>Topic sentence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1</a:t>
            </a:r>
            <a:endParaRPr lang="en-US" dirty="0"/>
          </a:p>
        </p:txBody>
      </p:sp>
      <p:sp>
        <p:nvSpPr>
          <p:cNvPr id="3" name="Content Placeholder 2"/>
          <p:cNvSpPr>
            <a:spLocks noGrp="1"/>
          </p:cNvSpPr>
          <p:nvPr>
            <p:ph idx="1"/>
          </p:nvPr>
        </p:nvSpPr>
        <p:spPr>
          <a:xfrm>
            <a:off x="914400" y="1783560"/>
            <a:ext cx="6477000" cy="4572000"/>
          </a:xfrm>
        </p:spPr>
        <p:txBody>
          <a:bodyPr>
            <a:normAutofit fontScale="62500" lnSpcReduction="20000"/>
          </a:bodyPr>
          <a:lstStyle/>
          <a:p>
            <a:r>
              <a:rPr lang="en-US" dirty="0" smtClean="0"/>
              <a:t>An introduction begins a strong essay and helps a writer to score points.  All good introductions begin with an attention getter, a comment or sentence that entices the reader to delve further.  Quotes, questions, and shocking statements that are pertinent to the writing are all excellent choices for an attention getter.  Following the attention getter, a writer will be successful if background information is provided.  Background information is not all that a paper will cover but the information that is needed to examine the topic.  For example, if a student were to write a paper on the strong history of Bosse High School, background information might include the fact that Bosse became a school in 1929.  The last but most definitely not least piece within the introduction is the thesis statement.  The thesis statement is the most important sentence in one’s whole paper as it will outline for the reader the topics to be covered.  A strong thesis statement will make mention of all topics in parallel order to the paper.  This sentence alone should tell the main idea.</a:t>
            </a:r>
          </a:p>
          <a:p>
            <a:endParaRPr lang="en-US" dirty="0"/>
          </a:p>
        </p:txBody>
      </p:sp>
      <p:sp>
        <p:nvSpPr>
          <p:cNvPr id="4" name="TextBox 3"/>
          <p:cNvSpPr txBox="1"/>
          <p:nvPr/>
        </p:nvSpPr>
        <p:spPr>
          <a:xfrm>
            <a:off x="7543800" y="1676400"/>
            <a:ext cx="10668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467600" y="2590800"/>
            <a:ext cx="13716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1</a:t>
            </a:r>
            <a:endParaRPr lang="en-US" dirty="0"/>
          </a:p>
        </p:txBody>
      </p:sp>
      <p:sp>
        <p:nvSpPr>
          <p:cNvPr id="3" name="Content Placeholder 2"/>
          <p:cNvSpPr>
            <a:spLocks noGrp="1"/>
          </p:cNvSpPr>
          <p:nvPr>
            <p:ph idx="1"/>
          </p:nvPr>
        </p:nvSpPr>
        <p:spPr>
          <a:xfrm>
            <a:off x="914400" y="1783560"/>
            <a:ext cx="6477000" cy="4572000"/>
          </a:xfrm>
        </p:spPr>
        <p:txBody>
          <a:bodyPr>
            <a:normAutofit fontScale="62500" lnSpcReduction="20000"/>
          </a:bodyPr>
          <a:lstStyle/>
          <a:p>
            <a:r>
              <a:rPr lang="en-US" dirty="0" smtClean="0"/>
              <a:t>An introduction begins a strong essay and helps a writer to score points.  All good introductions begin with an attention getter, a comment or sentence that entices the reader to delve further.  Quotes, questions, and shocking statements that are pertinent to the writing are all excellent choices for an attention getter.  Following the attention getter, a writer will be successful if background information is provided.  Background information is not all that a paper will cover but the information that is needed to examine the topic.  For example, if a student were to write a paper on the strong history of Bosse High School, background information might include the fact that Bosse became a school in 1929.  The last but most definitely not least piece within the introduction is the thesis statement.  The thesis statement is the most important sentence in one’s whole paper as it will outline for the reader the topics to be covered.  A strong thesis statement will make mention of all topics in parallel order to the paper.  This sentence alone should tell the main idea.</a:t>
            </a:r>
          </a:p>
          <a:p>
            <a:endParaRPr lang="en-US" dirty="0"/>
          </a:p>
        </p:txBody>
      </p:sp>
      <p:sp>
        <p:nvSpPr>
          <p:cNvPr id="4" name="TextBox 3"/>
          <p:cNvSpPr txBox="1"/>
          <p:nvPr/>
        </p:nvSpPr>
        <p:spPr>
          <a:xfrm>
            <a:off x="7543800" y="1676400"/>
            <a:ext cx="10668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467600" y="2590800"/>
            <a:ext cx="13716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391400" y="3505200"/>
            <a:ext cx="13716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1</a:t>
            </a:r>
            <a:endParaRPr lang="en-US" dirty="0"/>
          </a:p>
        </p:txBody>
      </p:sp>
      <p:sp>
        <p:nvSpPr>
          <p:cNvPr id="3" name="Content Placeholder 2"/>
          <p:cNvSpPr>
            <a:spLocks noGrp="1"/>
          </p:cNvSpPr>
          <p:nvPr>
            <p:ph idx="1"/>
          </p:nvPr>
        </p:nvSpPr>
        <p:spPr>
          <a:xfrm>
            <a:off x="914400" y="1783560"/>
            <a:ext cx="6477000" cy="4572000"/>
          </a:xfrm>
        </p:spPr>
        <p:txBody>
          <a:bodyPr>
            <a:normAutofit fontScale="62500" lnSpcReduction="20000"/>
          </a:bodyPr>
          <a:lstStyle/>
          <a:p>
            <a:r>
              <a:rPr lang="en-US" dirty="0" smtClean="0"/>
              <a:t>An introduction begins a strong essay and helps a writer to score points.  All good introductions begin with an attention getter, a comment or sentence that entices the reader to delve further.  Quotes, questions, and shocking statements that are pertinent to the writing are all excellent choices for an attention getter.  Following the attention getter, a writer will be successful if background information is provided.  Background information is not all that a paper will cover but the information that is needed to examine the topic.  For example, if a student were to write a paper on the strong history of Bosse High School, background information might include the fact that Bosse became a school in 1929.  The last but most definitely not least piece within the introduction is the thesis statement.  The thesis statement is the most important sentence in one’s whole paper as it will outline for the reader the topics to be covered.  A strong thesis statement will make mention of all topics in parallel order to the paper.  This sentence alone should tell the main idea.</a:t>
            </a:r>
          </a:p>
          <a:p>
            <a:endParaRPr lang="en-US" dirty="0"/>
          </a:p>
        </p:txBody>
      </p:sp>
      <p:sp>
        <p:nvSpPr>
          <p:cNvPr id="4" name="TextBox 3"/>
          <p:cNvSpPr txBox="1"/>
          <p:nvPr/>
        </p:nvSpPr>
        <p:spPr>
          <a:xfrm>
            <a:off x="7543800" y="1676400"/>
            <a:ext cx="10668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467600" y="2590800"/>
            <a:ext cx="13716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391400" y="3505200"/>
            <a:ext cx="1371600" cy="646331"/>
          </a:xfrm>
          <a:prstGeom prst="rect">
            <a:avLst/>
          </a:prstGeom>
          <a:noFill/>
        </p:spPr>
        <p:txBody>
          <a:bodyPr wrap="square" rtlCol="0">
            <a:spAutoFit/>
          </a:bodyPr>
          <a:lstStyle/>
          <a:p>
            <a:r>
              <a:rPr lang="en-US" dirty="0" smtClean="0"/>
              <a:t>Supporting detail</a:t>
            </a:r>
            <a:endParaRPr lang="en-US" dirty="0"/>
          </a:p>
        </p:txBody>
      </p:sp>
      <p:sp>
        <p:nvSpPr>
          <p:cNvPr id="7" name="TextBox 6"/>
          <p:cNvSpPr txBox="1"/>
          <p:nvPr/>
        </p:nvSpPr>
        <p:spPr>
          <a:xfrm>
            <a:off x="7543800" y="4648200"/>
            <a:ext cx="13716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Following the introduction is the body of the paper.  The purpose of the body is to share the heart of the paper, the details.  Each body paragraph (and the number of them) may vary depending on the thesis and will begin with a topic sentence, a sentence that will remind the readers the purpose of that paragraph.  A topic sentence is like a miniature thesis: it only covers the topic of that paragraph.  Good topic sentences smooth the path between the last paragraph and the new one with a transition, a thought that bridges ideas.  The most important elements of the body paragraphs, though, are the supporting details.  A good paper will offer strong examples and aspects of the point that is being covered while staying on topic of the paragraph at hand.  Each paragraph should have at least three sentences that all connect to that topic sentence.</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2</a:t>
            </a:r>
            <a:endParaRPr lang="en-US" dirty="0"/>
          </a:p>
        </p:txBody>
      </p:sp>
      <p:sp>
        <p:nvSpPr>
          <p:cNvPr id="3" name="Content Placeholder 2"/>
          <p:cNvSpPr>
            <a:spLocks noGrp="1"/>
          </p:cNvSpPr>
          <p:nvPr>
            <p:ph idx="1"/>
          </p:nvPr>
        </p:nvSpPr>
        <p:spPr>
          <a:xfrm>
            <a:off x="914400" y="1783560"/>
            <a:ext cx="6324600" cy="4572000"/>
          </a:xfrm>
        </p:spPr>
        <p:txBody>
          <a:bodyPr>
            <a:normAutofit fontScale="70000" lnSpcReduction="20000"/>
          </a:bodyPr>
          <a:lstStyle/>
          <a:p>
            <a:r>
              <a:rPr lang="en-US" dirty="0" smtClean="0"/>
              <a:t>Following the introduction is the body of the paper.  The purpose of the body is to share the heart of the paper, the details.  Each body paragraph (and the number of them) may vary depending on the thesis and will begin with a topic sentence, a sentence that will remind the readers the purpose of that paragraph.  A topic sentence is like a miniature thesis: it only covers the topic of that paragraph.  Good topic sentences smooth the path between the last paragraph and the new one with a transition, a thought that bridges ideas.  The most important elements of the body paragraphs, though, are the supporting details.  A good paper will offer strong examples and aspects of the point that is being covered while staying on topic of the paragraph at hand.  Each paragraph should have at least three sentences that all connect to that topic sentence.</a:t>
            </a:r>
          </a:p>
          <a:p>
            <a:endParaRPr lang="en-US" dirty="0"/>
          </a:p>
        </p:txBody>
      </p:sp>
      <p:sp>
        <p:nvSpPr>
          <p:cNvPr id="4" name="TextBox 3"/>
          <p:cNvSpPr txBox="1"/>
          <p:nvPr/>
        </p:nvSpPr>
        <p:spPr>
          <a:xfrm>
            <a:off x="7162800" y="1752600"/>
            <a:ext cx="1600200" cy="369332"/>
          </a:xfrm>
          <a:prstGeom prst="rect">
            <a:avLst/>
          </a:prstGeom>
          <a:noFill/>
        </p:spPr>
        <p:txBody>
          <a:bodyPr wrap="square" rtlCol="0">
            <a:spAutoFit/>
          </a:bodyPr>
          <a:lstStyle/>
          <a:p>
            <a:r>
              <a:rPr lang="en-US" dirty="0" smtClean="0"/>
              <a:t>Topic sentence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2</a:t>
            </a:r>
            <a:endParaRPr lang="en-US" dirty="0"/>
          </a:p>
        </p:txBody>
      </p:sp>
      <p:sp>
        <p:nvSpPr>
          <p:cNvPr id="3" name="Content Placeholder 2"/>
          <p:cNvSpPr>
            <a:spLocks noGrp="1"/>
          </p:cNvSpPr>
          <p:nvPr>
            <p:ph idx="1"/>
          </p:nvPr>
        </p:nvSpPr>
        <p:spPr>
          <a:xfrm>
            <a:off x="914400" y="1783560"/>
            <a:ext cx="6324600" cy="4572000"/>
          </a:xfrm>
        </p:spPr>
        <p:txBody>
          <a:bodyPr>
            <a:normAutofit fontScale="70000" lnSpcReduction="20000"/>
          </a:bodyPr>
          <a:lstStyle/>
          <a:p>
            <a:r>
              <a:rPr lang="en-US" dirty="0" smtClean="0"/>
              <a:t>Following the introduction is the body of the paper.  The purpose of the body is to share the heart of the paper, the details.  Each body paragraph (and the number of them) may vary depending on the thesis and will begin with a topic sentence, a sentence that will remind the readers the purpose of that paragraph.  A topic sentence is like a miniature thesis: it only covers the topic of that paragraph.  Good topic sentences smooth the path between the last paragraph and the new one with a transition, a thought that bridges ideas.  The most important elements of the body paragraphs, though, are the supporting details.  A good paper will offer strong examples and aspects of the point that is being covered while staying on topic of the paragraph at hand.  Each paragraph should have at least three sentences that all connect to that topic sentence.</a:t>
            </a:r>
          </a:p>
          <a:p>
            <a:endParaRPr lang="en-US" dirty="0"/>
          </a:p>
        </p:txBody>
      </p:sp>
      <p:sp>
        <p:nvSpPr>
          <p:cNvPr id="4" name="TextBox 3"/>
          <p:cNvSpPr txBox="1"/>
          <p:nvPr/>
        </p:nvSpPr>
        <p:spPr>
          <a:xfrm>
            <a:off x="7162800" y="1752600"/>
            <a:ext cx="1600200" cy="369332"/>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239000" y="2438400"/>
            <a:ext cx="14478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2</a:t>
            </a:r>
            <a:endParaRPr lang="en-US" dirty="0"/>
          </a:p>
        </p:txBody>
      </p:sp>
      <p:sp>
        <p:nvSpPr>
          <p:cNvPr id="3" name="Content Placeholder 2"/>
          <p:cNvSpPr>
            <a:spLocks noGrp="1"/>
          </p:cNvSpPr>
          <p:nvPr>
            <p:ph idx="1"/>
          </p:nvPr>
        </p:nvSpPr>
        <p:spPr>
          <a:xfrm>
            <a:off x="914400" y="1783560"/>
            <a:ext cx="6324600" cy="4572000"/>
          </a:xfrm>
        </p:spPr>
        <p:txBody>
          <a:bodyPr>
            <a:normAutofit fontScale="70000" lnSpcReduction="20000"/>
          </a:bodyPr>
          <a:lstStyle/>
          <a:p>
            <a:r>
              <a:rPr lang="en-US" dirty="0" smtClean="0"/>
              <a:t>Following the introduction is the body of the paper.  The purpose of the body is to share the heart of the paper, the details.  Each body paragraph (and the number of them) may vary depending on the thesis and will begin with a topic sentence, a sentence that will remind the readers the purpose of that paragraph.  A topic sentence is like a miniature thesis: it only covers the topic of that paragraph.  Good topic sentences smooth the path between the last paragraph and the new one with a transition, a thought that bridges ideas.  The most important elements of the body paragraphs, though, are the supporting details.  A good paper will offer strong examples and aspects of the point that is being covered while staying on topic of the paragraph at hand.  Each paragraph should have at least three sentences that all connect to that topic sentence.</a:t>
            </a:r>
          </a:p>
          <a:p>
            <a:endParaRPr lang="en-US" dirty="0"/>
          </a:p>
        </p:txBody>
      </p:sp>
      <p:sp>
        <p:nvSpPr>
          <p:cNvPr id="4" name="TextBox 3"/>
          <p:cNvSpPr txBox="1"/>
          <p:nvPr/>
        </p:nvSpPr>
        <p:spPr>
          <a:xfrm>
            <a:off x="7162800" y="1752600"/>
            <a:ext cx="1600200" cy="369332"/>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239000" y="2438400"/>
            <a:ext cx="14478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239000" y="3505200"/>
            <a:ext cx="14478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The paragraphs that explain in detail the points of the paper- one point per paragraph</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4" name="Picture 4" descr="http://nymag.com/daily/intel/20061115steak.jpg"/>
          <p:cNvPicPr>
            <a:picLocks noChangeAspect="1" noChangeArrowheads="1"/>
          </p:cNvPicPr>
          <p:nvPr/>
        </p:nvPicPr>
        <p:blipFill>
          <a:blip r:embed="rId3" cstate="print"/>
          <a:srcRect/>
          <a:stretch>
            <a:fillRect/>
          </a:stretch>
        </p:blipFill>
        <p:spPr bwMode="auto">
          <a:xfrm>
            <a:off x="990600" y="3733800"/>
            <a:ext cx="4004076" cy="2667000"/>
          </a:xfrm>
          <a:prstGeom prst="rect">
            <a:avLst/>
          </a:prstGeom>
          <a:noFill/>
        </p:spPr>
      </p:pic>
      <p:pic>
        <p:nvPicPr>
          <p:cNvPr id="15366" name="Picture 6" descr="http://whatscookingamerica.net/Beef/BeefPhotos/TBoneSteak3.jpg"/>
          <p:cNvPicPr>
            <a:picLocks noChangeAspect="1" noChangeArrowheads="1"/>
          </p:cNvPicPr>
          <p:nvPr/>
        </p:nvPicPr>
        <p:blipFill>
          <a:blip r:embed="rId4" cstate="print"/>
          <a:srcRect/>
          <a:stretch>
            <a:fillRect/>
          </a:stretch>
        </p:blipFill>
        <p:spPr bwMode="auto">
          <a:xfrm>
            <a:off x="5410200" y="2743200"/>
            <a:ext cx="2971800" cy="2366433"/>
          </a:xfrm>
          <a:prstGeom prst="rect">
            <a:avLst/>
          </a:prstGeom>
          <a:noFill/>
        </p:spPr>
      </p:pic>
      <p:sp>
        <p:nvSpPr>
          <p:cNvPr id="153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367" name="Object 7"/>
          <p:cNvGraphicFramePr>
            <a:graphicFrameLocks noChangeAspect="1"/>
          </p:cNvGraphicFramePr>
          <p:nvPr/>
        </p:nvGraphicFramePr>
        <p:xfrm>
          <a:off x="4495800" y="5029200"/>
          <a:ext cx="1819275" cy="1638300"/>
        </p:xfrm>
        <a:graphic>
          <a:graphicData uri="http://schemas.openxmlformats.org/presentationml/2006/ole">
            <mc:AlternateContent xmlns:mc="http://schemas.openxmlformats.org/markup-compatibility/2006">
              <mc:Choice xmlns:v="urn:schemas-microsoft-com:vml" Requires="v">
                <p:oleObj spid="_x0000_s15368" r:id="rId5" imgW="1820595" imgH="1638262" progId="">
                  <p:embed/>
                </p:oleObj>
              </mc:Choice>
              <mc:Fallback>
                <p:oleObj r:id="rId5" imgW="1820595" imgH="1638262" progId="">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5029200"/>
                        <a:ext cx="1819275"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2</a:t>
            </a:r>
            <a:endParaRPr lang="en-US" dirty="0"/>
          </a:p>
        </p:txBody>
      </p:sp>
      <p:sp>
        <p:nvSpPr>
          <p:cNvPr id="3" name="Content Placeholder 2"/>
          <p:cNvSpPr>
            <a:spLocks noGrp="1"/>
          </p:cNvSpPr>
          <p:nvPr>
            <p:ph idx="1"/>
          </p:nvPr>
        </p:nvSpPr>
        <p:spPr>
          <a:xfrm>
            <a:off x="914400" y="1783560"/>
            <a:ext cx="6324600" cy="4572000"/>
          </a:xfrm>
        </p:spPr>
        <p:txBody>
          <a:bodyPr>
            <a:normAutofit fontScale="70000" lnSpcReduction="20000"/>
          </a:bodyPr>
          <a:lstStyle/>
          <a:p>
            <a:r>
              <a:rPr lang="en-US" dirty="0" smtClean="0"/>
              <a:t>Following the introduction is the body of the paper.  The purpose of the body is to share the heart of the paper, the details.  Each body paragraph (and the number of them) may vary depending on the thesis and will begin with a topic sentence, a sentence that will remind the readers the purpose of that paragraph.  A topic sentence is like a miniature thesis: it only covers the topic of that paragraph.  Good topic sentences smooth the path between the last paragraph and the new one with a transition, a thought that bridges ideas.  The most important elements of the body paragraphs, though, are the supporting details.  A good paper will offer strong examples and aspects of the point that is being covered while staying on topic of the paragraph at hand.  Each paragraph should have at least three sentences that all connect to that topic sentence.</a:t>
            </a:r>
          </a:p>
          <a:p>
            <a:endParaRPr lang="en-US" dirty="0"/>
          </a:p>
        </p:txBody>
      </p:sp>
      <p:sp>
        <p:nvSpPr>
          <p:cNvPr id="4" name="TextBox 3"/>
          <p:cNvSpPr txBox="1"/>
          <p:nvPr/>
        </p:nvSpPr>
        <p:spPr>
          <a:xfrm>
            <a:off x="7162800" y="1752600"/>
            <a:ext cx="1600200" cy="369332"/>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239000" y="2438400"/>
            <a:ext cx="14478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239000" y="3505200"/>
            <a:ext cx="1447800" cy="646331"/>
          </a:xfrm>
          <a:prstGeom prst="rect">
            <a:avLst/>
          </a:prstGeom>
          <a:noFill/>
        </p:spPr>
        <p:txBody>
          <a:bodyPr wrap="square" rtlCol="0">
            <a:spAutoFit/>
          </a:bodyPr>
          <a:lstStyle/>
          <a:p>
            <a:r>
              <a:rPr lang="en-US" dirty="0" smtClean="0"/>
              <a:t>Supporting detail</a:t>
            </a:r>
            <a:endParaRPr lang="en-US" dirty="0"/>
          </a:p>
        </p:txBody>
      </p:sp>
      <p:sp>
        <p:nvSpPr>
          <p:cNvPr id="7" name="TextBox 6"/>
          <p:cNvSpPr txBox="1"/>
          <p:nvPr/>
        </p:nvSpPr>
        <p:spPr>
          <a:xfrm>
            <a:off x="7162800" y="4572000"/>
            <a:ext cx="16764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Finally, a good paper will end in a conclusion.  A conclusion is an inverted introduction.  In a conclusion, the writer begins by restating the thesis conceptually.  This means that the restatement of the thesis should NOT be word-for-word the same as the thesis statement itself.  Remember, in a conclusion the reader already knows what the paper is in regard to; the writer is just reviewing the points that were made.  From that point, a summary sentence should be made for each paragraph as a way to help the forgetful reader who has read 800 essays in one day.  The ending sentence of the paper should be “</a:t>
            </a:r>
            <a:r>
              <a:rPr lang="en-US" dirty="0" err="1" smtClean="0"/>
              <a:t>umph</a:t>
            </a:r>
            <a:r>
              <a:rPr lang="en-US" dirty="0" smtClean="0"/>
              <a:t>.”  This is much like the “</a:t>
            </a:r>
            <a:r>
              <a:rPr lang="en-US" dirty="0" err="1" smtClean="0"/>
              <a:t>umph</a:t>
            </a:r>
            <a:r>
              <a:rPr lang="en-US" dirty="0" smtClean="0"/>
              <a:t>” that cheerleaders give when they are at the end of the cheer, or the grunting that is given by an athlete, the “</a:t>
            </a:r>
            <a:r>
              <a:rPr lang="en-US" dirty="0" err="1" smtClean="0"/>
              <a:t>umph</a:t>
            </a:r>
            <a:r>
              <a:rPr lang="en-US" dirty="0" smtClean="0"/>
              <a:t>” leaves something for the reader to remember that he/ she will not soon forget.  It does not stray from the topic nor does it start a new topic, but it gives the reader a final thought to chew on.</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3</a:t>
            </a:r>
            <a:endParaRPr lang="en-US" dirty="0"/>
          </a:p>
        </p:txBody>
      </p:sp>
      <p:sp>
        <p:nvSpPr>
          <p:cNvPr id="3" name="Content Placeholder 2"/>
          <p:cNvSpPr>
            <a:spLocks noGrp="1"/>
          </p:cNvSpPr>
          <p:nvPr>
            <p:ph idx="1"/>
          </p:nvPr>
        </p:nvSpPr>
        <p:spPr>
          <a:xfrm>
            <a:off x="914400" y="1524000"/>
            <a:ext cx="6019800" cy="4831560"/>
          </a:xfrm>
        </p:spPr>
        <p:txBody>
          <a:bodyPr>
            <a:normAutofit fontScale="25000" lnSpcReduction="20000"/>
          </a:bodyPr>
          <a:lstStyle/>
          <a:p>
            <a:r>
              <a:rPr lang="en-US" sz="8000" dirty="0" smtClean="0"/>
              <a:t>	Finally, a good paper will end in a conclusion.  A conclusion is an inverted introduction.  In a conclusion, the writer begins by restating the thesis conceptually.  This means that the restatement of the thesis should NOT be word-for-word the same as the thesis statement itself.  Remember, in a conclusion the reader already knows what the paper is in regard to; the writer is just reviewing the points that were made.  From that point, a summary sentence should be made for each paragraph as a way to help the forgetful reader who has read 800 essays in one day.  The ending sentence of the paper should be “</a:t>
            </a:r>
            <a:r>
              <a:rPr lang="en-US" sz="8000" dirty="0" err="1" smtClean="0"/>
              <a:t>umph</a:t>
            </a:r>
            <a:r>
              <a:rPr lang="en-US" sz="8000" dirty="0" smtClean="0"/>
              <a:t>.”  This is much like the “</a:t>
            </a:r>
            <a:r>
              <a:rPr lang="en-US" sz="8000" dirty="0" err="1" smtClean="0"/>
              <a:t>umph</a:t>
            </a:r>
            <a:r>
              <a:rPr lang="en-US" sz="8000" dirty="0" smtClean="0"/>
              <a:t>” that cheerleaders give when they are at the end of the cheer, or the grunting that is given by an athlete, the “</a:t>
            </a:r>
            <a:r>
              <a:rPr lang="en-US" sz="8000" dirty="0" err="1" smtClean="0"/>
              <a:t>umph</a:t>
            </a:r>
            <a:r>
              <a:rPr lang="en-US" sz="8000" dirty="0" smtClean="0"/>
              <a:t>” leaves something for the reader to remember that he/ she will not soon forget.  It does not stray from the topic nor does it start a new topic, but it gives the reader a final thought to chew on.</a:t>
            </a:r>
          </a:p>
          <a:p>
            <a:endParaRPr lang="en-US" dirty="0"/>
          </a:p>
        </p:txBody>
      </p:sp>
      <p:sp>
        <p:nvSpPr>
          <p:cNvPr id="4" name="TextBox 3"/>
          <p:cNvSpPr txBox="1"/>
          <p:nvPr/>
        </p:nvSpPr>
        <p:spPr>
          <a:xfrm>
            <a:off x="6934200" y="1600200"/>
            <a:ext cx="1447800" cy="646331"/>
          </a:xfrm>
          <a:prstGeom prst="rect">
            <a:avLst/>
          </a:prstGeom>
          <a:noFill/>
        </p:spPr>
        <p:txBody>
          <a:bodyPr wrap="square" rtlCol="0">
            <a:spAutoFit/>
          </a:bodyPr>
          <a:lstStyle/>
          <a:p>
            <a:r>
              <a:rPr lang="en-US" dirty="0" smtClean="0"/>
              <a:t>Topic sentence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3</a:t>
            </a:r>
            <a:endParaRPr lang="en-US" dirty="0"/>
          </a:p>
        </p:txBody>
      </p:sp>
      <p:sp>
        <p:nvSpPr>
          <p:cNvPr id="3" name="Content Placeholder 2"/>
          <p:cNvSpPr>
            <a:spLocks noGrp="1"/>
          </p:cNvSpPr>
          <p:nvPr>
            <p:ph idx="1"/>
          </p:nvPr>
        </p:nvSpPr>
        <p:spPr>
          <a:xfrm>
            <a:off x="914400" y="1524000"/>
            <a:ext cx="6019800" cy="4831560"/>
          </a:xfrm>
        </p:spPr>
        <p:txBody>
          <a:bodyPr>
            <a:normAutofit fontScale="25000" lnSpcReduction="20000"/>
          </a:bodyPr>
          <a:lstStyle/>
          <a:p>
            <a:r>
              <a:rPr lang="en-US" sz="8000" dirty="0" smtClean="0"/>
              <a:t>	Finally, a good paper will end in a conclusion.  A conclusion is an inverted introduction.  In a conclusion, the writer begins by restating the thesis conceptually.  This means that the restatement of the thesis should NOT be word-for-word the same as the thesis statement itself.  Remember, in a conclusion the reader already knows what the paper is in regard to; the writer is just reviewing the points that were made.  From that point, a summary sentence should be made for each paragraph as a way to help the forgetful reader who has read 800 essays in one day.  The ending sentence of the paper should be “</a:t>
            </a:r>
            <a:r>
              <a:rPr lang="en-US" sz="8000" dirty="0" err="1" smtClean="0"/>
              <a:t>umph</a:t>
            </a:r>
            <a:r>
              <a:rPr lang="en-US" sz="8000" dirty="0" smtClean="0"/>
              <a:t>.”  This is much like the “</a:t>
            </a:r>
            <a:r>
              <a:rPr lang="en-US" sz="8000" dirty="0" err="1" smtClean="0"/>
              <a:t>umph</a:t>
            </a:r>
            <a:r>
              <a:rPr lang="en-US" sz="8000" dirty="0" smtClean="0"/>
              <a:t>” that cheerleaders give when they are at the end of the cheer, or the grunting that is given by an athlete, the “</a:t>
            </a:r>
            <a:r>
              <a:rPr lang="en-US" sz="8000" dirty="0" err="1" smtClean="0"/>
              <a:t>umph</a:t>
            </a:r>
            <a:r>
              <a:rPr lang="en-US" sz="8000" dirty="0" smtClean="0"/>
              <a:t>” leaves something for the reader to remember that he/ she will not soon forget.  It does not stray from the topic nor does it start a new topic, but it gives the reader a final thought to chew on.</a:t>
            </a:r>
          </a:p>
          <a:p>
            <a:endParaRPr lang="en-US" dirty="0"/>
          </a:p>
        </p:txBody>
      </p:sp>
      <p:sp>
        <p:nvSpPr>
          <p:cNvPr id="4" name="TextBox 3"/>
          <p:cNvSpPr txBox="1"/>
          <p:nvPr/>
        </p:nvSpPr>
        <p:spPr>
          <a:xfrm>
            <a:off x="6934200" y="1600200"/>
            <a:ext cx="14478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6858000" y="2514600"/>
            <a:ext cx="12954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3</a:t>
            </a:r>
            <a:endParaRPr lang="en-US" dirty="0"/>
          </a:p>
        </p:txBody>
      </p:sp>
      <p:sp>
        <p:nvSpPr>
          <p:cNvPr id="3" name="Content Placeholder 2"/>
          <p:cNvSpPr>
            <a:spLocks noGrp="1"/>
          </p:cNvSpPr>
          <p:nvPr>
            <p:ph idx="1"/>
          </p:nvPr>
        </p:nvSpPr>
        <p:spPr>
          <a:xfrm>
            <a:off x="914400" y="1447800"/>
            <a:ext cx="6172200" cy="4907760"/>
          </a:xfrm>
        </p:spPr>
        <p:txBody>
          <a:bodyPr>
            <a:normAutofit fontScale="70000" lnSpcReduction="20000"/>
          </a:bodyPr>
          <a:lstStyle/>
          <a:p>
            <a:r>
              <a:rPr lang="en-US" sz="2900" dirty="0" smtClean="0"/>
              <a:t>	Finally, a good paper will end in a conclusion.  A conclusion is an inverted introduction.  In a conclusion, the writer begins by restating the thesis conceptually.  This means that the restatement of the thesis should NOT be word-for-word the same as the thesis statement itself.  Remember, in a conclusion the reader already knows what the paper is in regard to; the writer is just reviewing the points that were made.  From that point, a summary sentence should be made for each paragraph as a way to help the forgetful reader who has read 800 essays in one day.  The ending sentence of the paper should be “</a:t>
            </a:r>
            <a:r>
              <a:rPr lang="en-US" sz="2900" dirty="0" err="1" smtClean="0"/>
              <a:t>umph</a:t>
            </a:r>
            <a:r>
              <a:rPr lang="en-US" sz="2900" dirty="0" smtClean="0"/>
              <a:t>.”  This is much like the “</a:t>
            </a:r>
            <a:r>
              <a:rPr lang="en-US" sz="2900" dirty="0" err="1" smtClean="0"/>
              <a:t>umph</a:t>
            </a:r>
            <a:r>
              <a:rPr lang="en-US" sz="2900" dirty="0" smtClean="0"/>
              <a:t>” that cheerleaders give when they are at the end of the cheer, or the grunting that is given by an athlete, the “</a:t>
            </a:r>
            <a:r>
              <a:rPr lang="en-US" sz="2900" dirty="0" err="1" smtClean="0"/>
              <a:t>umph</a:t>
            </a:r>
            <a:r>
              <a:rPr lang="en-US" sz="2900" dirty="0" smtClean="0"/>
              <a:t>” leaves something for the reader to remember that he/ she will not soon forget.  It does not stray from the topic nor does it start a new topic, but it gives the reader a final thought to chew on.</a:t>
            </a:r>
          </a:p>
          <a:p>
            <a:endParaRPr lang="en-US" dirty="0"/>
          </a:p>
        </p:txBody>
      </p:sp>
      <p:sp>
        <p:nvSpPr>
          <p:cNvPr id="4" name="TextBox 3"/>
          <p:cNvSpPr txBox="1"/>
          <p:nvPr/>
        </p:nvSpPr>
        <p:spPr>
          <a:xfrm>
            <a:off x="6934200" y="1524000"/>
            <a:ext cx="15240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086600" y="2514600"/>
            <a:ext cx="14478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010400" y="3429000"/>
            <a:ext cx="13716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topic 3</a:t>
            </a:r>
            <a:endParaRPr lang="en-US" dirty="0"/>
          </a:p>
        </p:txBody>
      </p:sp>
      <p:sp>
        <p:nvSpPr>
          <p:cNvPr id="3" name="Content Placeholder 2"/>
          <p:cNvSpPr>
            <a:spLocks noGrp="1"/>
          </p:cNvSpPr>
          <p:nvPr>
            <p:ph idx="1"/>
          </p:nvPr>
        </p:nvSpPr>
        <p:spPr>
          <a:xfrm>
            <a:off x="914400" y="1447800"/>
            <a:ext cx="6172200" cy="4907760"/>
          </a:xfrm>
        </p:spPr>
        <p:txBody>
          <a:bodyPr>
            <a:normAutofit fontScale="70000" lnSpcReduction="20000"/>
          </a:bodyPr>
          <a:lstStyle/>
          <a:p>
            <a:r>
              <a:rPr lang="en-US" sz="2900" dirty="0" smtClean="0"/>
              <a:t>	Finally, a good paper will end in a conclusion.  A conclusion is an inverted introduction.  In a conclusion, the writer begins by restating the thesis conceptually.  This means that the restatement of the thesis should NOT be word-for-word the same as the thesis statement itself.  Remember, in a conclusion the reader already knows what the paper is in regard to; the writer is just reviewing the points that were made.  From that point, a summary sentence should be made for each paragraph as a way to help the forgetful reader who has read 800 essays in one day.  The ending sentence of the paper should be “</a:t>
            </a:r>
            <a:r>
              <a:rPr lang="en-US" sz="2900" dirty="0" err="1" smtClean="0"/>
              <a:t>umph</a:t>
            </a:r>
            <a:r>
              <a:rPr lang="en-US" sz="2900" dirty="0" smtClean="0"/>
              <a:t>.”  This is much like the “</a:t>
            </a:r>
            <a:r>
              <a:rPr lang="en-US" sz="2900" dirty="0" err="1" smtClean="0"/>
              <a:t>umph</a:t>
            </a:r>
            <a:r>
              <a:rPr lang="en-US" sz="2900" dirty="0" smtClean="0"/>
              <a:t>” that cheerleaders give when they are at the end of the cheer, or the grunting that is given by an athlete, the “</a:t>
            </a:r>
            <a:r>
              <a:rPr lang="en-US" sz="2900" dirty="0" err="1" smtClean="0"/>
              <a:t>umph</a:t>
            </a:r>
            <a:r>
              <a:rPr lang="en-US" sz="2900" dirty="0" smtClean="0"/>
              <a:t>” leaves something for the reader to remember that he/ she will not soon forget.  It does not stray from the topic nor does it start a new topic, but it gives the reader a final thought to chew on.</a:t>
            </a:r>
          </a:p>
          <a:p>
            <a:endParaRPr lang="en-US" dirty="0"/>
          </a:p>
        </p:txBody>
      </p:sp>
      <p:sp>
        <p:nvSpPr>
          <p:cNvPr id="4" name="TextBox 3"/>
          <p:cNvSpPr txBox="1"/>
          <p:nvPr/>
        </p:nvSpPr>
        <p:spPr>
          <a:xfrm>
            <a:off x="6934200" y="1524000"/>
            <a:ext cx="1524000" cy="646331"/>
          </a:xfrm>
          <a:prstGeom prst="rect">
            <a:avLst/>
          </a:prstGeom>
          <a:noFill/>
        </p:spPr>
        <p:txBody>
          <a:bodyPr wrap="square" rtlCol="0">
            <a:spAutoFit/>
          </a:bodyPr>
          <a:lstStyle/>
          <a:p>
            <a:r>
              <a:rPr lang="en-US" dirty="0" smtClean="0"/>
              <a:t>Topic sentence</a:t>
            </a:r>
            <a:endParaRPr lang="en-US" dirty="0"/>
          </a:p>
        </p:txBody>
      </p:sp>
      <p:sp>
        <p:nvSpPr>
          <p:cNvPr id="5" name="TextBox 4"/>
          <p:cNvSpPr txBox="1"/>
          <p:nvPr/>
        </p:nvSpPr>
        <p:spPr>
          <a:xfrm>
            <a:off x="7086600" y="2514600"/>
            <a:ext cx="1447800" cy="646331"/>
          </a:xfrm>
          <a:prstGeom prst="rect">
            <a:avLst/>
          </a:prstGeom>
          <a:noFill/>
        </p:spPr>
        <p:txBody>
          <a:bodyPr wrap="square" rtlCol="0">
            <a:spAutoFit/>
          </a:bodyPr>
          <a:lstStyle/>
          <a:p>
            <a:r>
              <a:rPr lang="en-US" dirty="0" smtClean="0"/>
              <a:t>Supporting detail</a:t>
            </a:r>
            <a:endParaRPr lang="en-US" dirty="0"/>
          </a:p>
        </p:txBody>
      </p:sp>
      <p:sp>
        <p:nvSpPr>
          <p:cNvPr id="6" name="TextBox 5"/>
          <p:cNvSpPr txBox="1"/>
          <p:nvPr/>
        </p:nvSpPr>
        <p:spPr>
          <a:xfrm>
            <a:off x="7010400" y="3429000"/>
            <a:ext cx="1371600" cy="646331"/>
          </a:xfrm>
          <a:prstGeom prst="rect">
            <a:avLst/>
          </a:prstGeom>
          <a:noFill/>
        </p:spPr>
        <p:txBody>
          <a:bodyPr wrap="square" rtlCol="0">
            <a:spAutoFit/>
          </a:bodyPr>
          <a:lstStyle/>
          <a:p>
            <a:r>
              <a:rPr lang="en-US" dirty="0" smtClean="0"/>
              <a:t>Supporting detail</a:t>
            </a:r>
            <a:endParaRPr lang="en-US" dirty="0"/>
          </a:p>
        </p:txBody>
      </p:sp>
      <p:sp>
        <p:nvSpPr>
          <p:cNvPr id="7" name="TextBox 6"/>
          <p:cNvSpPr txBox="1"/>
          <p:nvPr/>
        </p:nvSpPr>
        <p:spPr>
          <a:xfrm>
            <a:off x="7086600" y="4724400"/>
            <a:ext cx="1447800" cy="646331"/>
          </a:xfrm>
          <a:prstGeom prst="rect">
            <a:avLst/>
          </a:prstGeom>
          <a:noFill/>
        </p:spPr>
        <p:txBody>
          <a:bodyPr wrap="square" rtlCol="0">
            <a:spAutoFit/>
          </a:bodyPr>
          <a:lstStyle/>
          <a:p>
            <a:r>
              <a:rPr lang="en-US" dirty="0" smtClean="0"/>
              <a:t>Supporting detail</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As the student writer can see, cheating the system is easy by following the basic rules for an introduction, body and conclusion.  The introduction will start a paper off strong with the most important sentence, the thesis.  The body will delve into the supporting details and facts that back up the statement, and the conclusion will review and leave the reader with the everlasting “</a:t>
            </a:r>
            <a:r>
              <a:rPr lang="en-US" dirty="0" err="1" smtClean="0"/>
              <a:t>umph</a:t>
            </a:r>
            <a:r>
              <a:rPr lang="en-US" dirty="0" smtClean="0"/>
              <a:t>.”  By following these simple techniques, one is sure to get the most points for one’s essay and have only one more I-STEP+ to go!</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4400" y="1783560"/>
            <a:ext cx="5943600" cy="4572000"/>
          </a:xfrm>
        </p:spPr>
        <p:txBody>
          <a:bodyPr>
            <a:normAutofit fontScale="77500" lnSpcReduction="20000"/>
          </a:bodyPr>
          <a:lstStyle/>
          <a:p>
            <a:r>
              <a:rPr lang="en-US" dirty="0" smtClean="0"/>
              <a:t>	As the student writer can see, cheating the system is easy by following the basic rules for an introduction, body and conclusion.  The introduction will start a paper off strong with the most important sentence, the thesis.  The body will delve into the supporting details and facts that back up the statement, and the conclusion will review and leave the reader with the everlasting “</a:t>
            </a:r>
            <a:r>
              <a:rPr lang="en-US" dirty="0" err="1" smtClean="0"/>
              <a:t>umph</a:t>
            </a:r>
            <a:r>
              <a:rPr lang="en-US" dirty="0" smtClean="0"/>
              <a:t>.”  By following these simple techniques, one is sure to get the most points for one’s essay and have only one more I-STEP+ to go!</a:t>
            </a:r>
          </a:p>
          <a:p>
            <a:endParaRPr lang="en-US" dirty="0"/>
          </a:p>
        </p:txBody>
      </p:sp>
      <p:sp>
        <p:nvSpPr>
          <p:cNvPr id="4" name="TextBox 3"/>
          <p:cNvSpPr txBox="1"/>
          <p:nvPr/>
        </p:nvSpPr>
        <p:spPr>
          <a:xfrm>
            <a:off x="6934200" y="1828800"/>
            <a:ext cx="1524000" cy="646331"/>
          </a:xfrm>
          <a:prstGeom prst="rect">
            <a:avLst/>
          </a:prstGeom>
          <a:noFill/>
        </p:spPr>
        <p:txBody>
          <a:bodyPr wrap="square" rtlCol="0">
            <a:spAutoFit/>
          </a:bodyPr>
          <a:lstStyle/>
          <a:p>
            <a:r>
              <a:rPr lang="en-US" dirty="0" smtClean="0"/>
              <a:t>Restatement of thesis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914400" y="1783560"/>
            <a:ext cx="6019800" cy="4572000"/>
          </a:xfrm>
        </p:spPr>
        <p:txBody>
          <a:bodyPr>
            <a:normAutofit fontScale="85000" lnSpcReduction="20000"/>
          </a:bodyPr>
          <a:lstStyle/>
          <a:p>
            <a:r>
              <a:rPr lang="en-US" dirty="0" smtClean="0"/>
              <a:t>	As the student writer can see, cheating the system is easy by following the basic rules for an introduction, body and conclusion.  The introduction will start a paper off strong with the most important sentence, the thesis.  The body will delve into the supporting details and facts that back up the statement, and the conclusion will review and leave the reader with the everlasting “</a:t>
            </a:r>
            <a:r>
              <a:rPr lang="en-US" dirty="0" err="1" smtClean="0"/>
              <a:t>umph</a:t>
            </a:r>
            <a:r>
              <a:rPr lang="en-US" dirty="0" smtClean="0"/>
              <a:t>.”  By following these simple techniques, one is sure to get the most points for one’s essay and have only one more I-STEP+ to go!</a:t>
            </a:r>
          </a:p>
          <a:p>
            <a:endParaRPr lang="en-US" dirty="0"/>
          </a:p>
        </p:txBody>
      </p:sp>
      <p:sp>
        <p:nvSpPr>
          <p:cNvPr id="4" name="TextBox 3"/>
          <p:cNvSpPr txBox="1"/>
          <p:nvPr/>
        </p:nvSpPr>
        <p:spPr>
          <a:xfrm>
            <a:off x="6934200" y="5334000"/>
            <a:ext cx="1676400" cy="369332"/>
          </a:xfrm>
          <a:prstGeom prst="rect">
            <a:avLst/>
          </a:prstGeom>
          <a:noFill/>
        </p:spPr>
        <p:txBody>
          <a:bodyPr wrap="square" rtlCol="0">
            <a:spAutoFit/>
          </a:bodyPr>
          <a:lstStyle/>
          <a:p>
            <a:r>
              <a:rPr lang="en-US" dirty="0" err="1" smtClean="0"/>
              <a:t>umph</a:t>
            </a:r>
            <a:endParaRPr lang="en-US" dirty="0"/>
          </a:p>
        </p:txBody>
      </p:sp>
      <p:sp>
        <p:nvSpPr>
          <p:cNvPr id="5" name="TextBox 4"/>
          <p:cNvSpPr txBox="1"/>
          <p:nvPr/>
        </p:nvSpPr>
        <p:spPr>
          <a:xfrm>
            <a:off x="6781800" y="1676400"/>
            <a:ext cx="1524000" cy="646331"/>
          </a:xfrm>
          <a:prstGeom prst="rect">
            <a:avLst/>
          </a:prstGeom>
          <a:noFill/>
        </p:spPr>
        <p:txBody>
          <a:bodyPr wrap="square" rtlCol="0">
            <a:spAutoFit/>
          </a:bodyPr>
          <a:lstStyle/>
          <a:p>
            <a:r>
              <a:rPr lang="en-US" dirty="0" smtClean="0"/>
              <a:t>Restatement of thesis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 a sentence that introduces the topic of the paragraph</a:t>
            </a:r>
            <a:endParaRPr lang="en-US"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nvGraphicFramePr>
        <p:xfrm>
          <a:off x="2895600" y="2133600"/>
          <a:ext cx="4114800" cy="4084320"/>
        </p:xfrm>
        <a:graphic>
          <a:graphicData uri="http://schemas.openxmlformats.org/presentationml/2006/ole">
            <mc:AlternateContent xmlns:mc="http://schemas.openxmlformats.org/markup-compatibility/2006">
              <mc:Choice xmlns:v="urn:schemas-microsoft-com:vml" Requires="v">
                <p:oleObj spid="_x0000_s18434" r:id="rId3" imgW="1224314" imgH="1339381" progId="">
                  <p:embed/>
                </p:oleObj>
              </mc:Choice>
              <mc:Fallback>
                <p:oleObj r:id="rId3" imgW="1224314" imgH="1339381"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133600"/>
                        <a:ext cx="4114800" cy="4084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details- examples that provide strong proof and legitimize the topic sentence</a:t>
            </a:r>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09" name="Object 1"/>
          <p:cNvGraphicFramePr>
            <a:graphicFrameLocks noChangeAspect="1"/>
          </p:cNvGraphicFramePr>
          <p:nvPr/>
        </p:nvGraphicFramePr>
        <p:xfrm>
          <a:off x="5181600" y="2667000"/>
          <a:ext cx="2667000" cy="3227580"/>
        </p:xfrm>
        <a:graphic>
          <a:graphicData uri="http://schemas.openxmlformats.org/presentationml/2006/ole">
            <mc:AlternateContent xmlns:mc="http://schemas.openxmlformats.org/markup-compatibility/2006">
              <mc:Choice xmlns:v="urn:schemas-microsoft-com:vml" Requires="v">
                <p:oleObj spid="_x0000_s17410" r:id="rId3" imgW="1497284" imgH="1808763" progId="">
                  <p:embed/>
                </p:oleObj>
              </mc:Choice>
              <mc:Fallback>
                <p:oleObj r:id="rId3" imgW="1497284" imgH="1808763"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667000"/>
                        <a:ext cx="2667000" cy="32275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414" name="Picture 6" descr="http://tbn0.google.com/images?q=tbn:EArbjuLRLLoE7M:http://www.lisburncity.gov.uk/filestore/images/Raw-Meat-1.jpg">
            <a:hlinkClick r:id="rId5"/>
          </p:cNvPr>
          <p:cNvPicPr>
            <a:picLocks noChangeAspect="1" noChangeArrowheads="1"/>
          </p:cNvPicPr>
          <p:nvPr/>
        </p:nvPicPr>
        <p:blipFill>
          <a:blip r:embed="rId6" cstate="print"/>
          <a:srcRect/>
          <a:stretch>
            <a:fillRect/>
          </a:stretch>
        </p:blipFill>
        <p:spPr bwMode="auto">
          <a:xfrm>
            <a:off x="990600" y="3276600"/>
            <a:ext cx="4071933" cy="2895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the paragraph that wraps up the paper with a restatement of the thesis, review and </a:t>
            </a:r>
            <a:r>
              <a:rPr lang="en-US" dirty="0" err="1" smtClean="0"/>
              <a:t>umph</a:t>
            </a:r>
            <a:endParaRPr lang="en-US" dirty="0"/>
          </a:p>
        </p:txBody>
      </p:sp>
      <p:pic>
        <p:nvPicPr>
          <p:cNvPr id="14337" name="Picture 1"/>
          <p:cNvPicPr>
            <a:picLocks noChangeAspect="1" noChangeArrowheads="1"/>
          </p:cNvPicPr>
          <p:nvPr/>
        </p:nvPicPr>
        <p:blipFill>
          <a:blip r:embed="rId2" cstate="print"/>
          <a:srcRect/>
          <a:stretch>
            <a:fillRect/>
          </a:stretch>
        </p:blipFill>
        <p:spPr bwMode="auto">
          <a:xfrm>
            <a:off x="2971800" y="2895600"/>
            <a:ext cx="3581400" cy="3622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116</TotalTime>
  <Words>2388</Words>
  <Application>Microsoft Office PowerPoint</Application>
  <PresentationFormat>On-screen Show (4:3)</PresentationFormat>
  <Paragraphs>153</Paragraphs>
  <Slides>68</Slides>
  <Notes>0</Notes>
  <HiddenSlides>0</HiddenSlides>
  <MMClips>20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68</vt:i4>
      </vt:variant>
    </vt:vector>
  </HeadingPairs>
  <TitlesOfParts>
    <vt:vector size="69" baseType="lpstr">
      <vt:lpstr>Metro</vt:lpstr>
      <vt:lpstr>How to Remember the Parts of an essay</vt:lpstr>
      <vt:lpstr>Introduction- first paragraph, makes reader aware of paper’s purpose</vt:lpstr>
      <vt:lpstr>Attention getter= first sentence:  its purpose is to intrigue the audience and encourage them to read more</vt:lpstr>
      <vt:lpstr>Background information= basic information given in the first paragraph needed  to understand the essay</vt:lpstr>
      <vt:lpstr>Thesis= most important sentence of your paper, sentence that tells the three parts the paper will cover </vt:lpstr>
      <vt:lpstr>Body- The paragraphs that explain in detail the points of the paper- one point per paragraph</vt:lpstr>
      <vt:lpstr>Topic Sentence= a sentence that introduces the topic of the paragraph</vt:lpstr>
      <vt:lpstr>Supporting details- examples that provide strong proof and legitimize the topic sentence</vt:lpstr>
      <vt:lpstr>Conclusion- the paragraph that wraps up the paper with a restatement of the thesis, review and umph</vt:lpstr>
      <vt:lpstr>Restatement of Thesis- The three parts of the most important sentence are renamed conceptually but in a new sentence (NOT word-for-word the same)</vt:lpstr>
      <vt:lpstr>Umph- the final thought, not a new paper, but a new way to look at your topic</vt:lpstr>
      <vt:lpstr>REVIEW Word Bank</vt:lpstr>
      <vt:lpstr>Now let’s play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without the picture, can you tell me what the following is?</vt:lpstr>
      <vt:lpstr>INTRODUCTION</vt:lpstr>
      <vt:lpstr>Introduction</vt:lpstr>
      <vt:lpstr>BODY</vt:lpstr>
      <vt:lpstr>Body</vt:lpstr>
      <vt:lpstr>CONCLUSION</vt:lpstr>
      <vt:lpstr>Conclusion</vt:lpstr>
      <vt:lpstr>ATTENTION GETTER</vt:lpstr>
      <vt:lpstr>Attention Getter</vt:lpstr>
      <vt:lpstr>UMPH</vt:lpstr>
      <vt:lpstr>Umph</vt:lpstr>
      <vt:lpstr>BACKGROUND INFORMATION</vt:lpstr>
      <vt:lpstr>Background Information</vt:lpstr>
      <vt:lpstr>SUPPORTING DETAILS</vt:lpstr>
      <vt:lpstr>Supporting details</vt:lpstr>
      <vt:lpstr>THESIS STATEMENT</vt:lpstr>
      <vt:lpstr>Thesis Statement</vt:lpstr>
      <vt:lpstr>Restatement of thesis</vt:lpstr>
      <vt:lpstr>Restatement of thesis</vt:lpstr>
      <vt:lpstr>TOPIC SENTENCE</vt:lpstr>
      <vt:lpstr>TOPIC SENTENCE</vt:lpstr>
      <vt:lpstr>APPLICATION</vt:lpstr>
      <vt:lpstr>Labels word bank</vt:lpstr>
      <vt:lpstr>Introduction</vt:lpstr>
      <vt:lpstr>Introduction</vt:lpstr>
      <vt:lpstr>Introduction</vt:lpstr>
      <vt:lpstr>Introduction</vt:lpstr>
      <vt:lpstr>Body, topic 1</vt:lpstr>
      <vt:lpstr>Body, topic 1</vt:lpstr>
      <vt:lpstr>Body, topic 1</vt:lpstr>
      <vt:lpstr>Body, topic 1</vt:lpstr>
      <vt:lpstr>Body, topic 1</vt:lpstr>
      <vt:lpstr>Body, topic 2</vt:lpstr>
      <vt:lpstr>Body, topic 2</vt:lpstr>
      <vt:lpstr>Body, topic 2</vt:lpstr>
      <vt:lpstr>Body, topic 2</vt:lpstr>
      <vt:lpstr>Body, topic 2</vt:lpstr>
      <vt:lpstr>Body, topic 3</vt:lpstr>
      <vt:lpstr>Body, topic 3</vt:lpstr>
      <vt:lpstr>Body, topic 3</vt:lpstr>
      <vt:lpstr>Body, topic 3</vt:lpstr>
      <vt:lpstr>Body, topic 3</vt:lpstr>
      <vt:lpstr>Conclusion</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Remember the Parts of an essay</dc:title>
  <dc:creator>Teacher</dc:creator>
  <cp:lastModifiedBy>Curl, Rebecca</cp:lastModifiedBy>
  <cp:revision>16</cp:revision>
  <dcterms:created xsi:type="dcterms:W3CDTF">2008-08-11T19:43:47Z</dcterms:created>
  <dcterms:modified xsi:type="dcterms:W3CDTF">2014-01-16T14:02:07Z</dcterms:modified>
</cp:coreProperties>
</file>